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4" r:id="rId2"/>
    <p:sldId id="272" r:id="rId3"/>
    <p:sldId id="256" r:id="rId4"/>
    <p:sldId id="257" r:id="rId5"/>
    <p:sldId id="267" r:id="rId6"/>
    <p:sldId id="276" r:id="rId7"/>
    <p:sldId id="277" r:id="rId8"/>
    <p:sldId id="283" r:id="rId9"/>
    <p:sldId id="269" r:id="rId10"/>
    <p:sldId id="271" r:id="rId11"/>
    <p:sldId id="265" r:id="rId12"/>
    <p:sldId id="259" r:id="rId13"/>
    <p:sldId id="280" r:id="rId14"/>
    <p:sldId id="282" r:id="rId15"/>
    <p:sldId id="281" r:id="rId16"/>
    <p:sldId id="284" r:id="rId17"/>
    <p:sldId id="262" r:id="rId18"/>
    <p:sldId id="264" r:id="rId19"/>
    <p:sldId id="263" r:id="rId20"/>
    <p:sldId id="273" r:id="rId21"/>
    <p:sldId id="275" r:id="rId2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5" autoAdjust="0"/>
    <p:restoredTop sz="93447" autoAdjust="0"/>
  </p:normalViewPr>
  <p:slideViewPr>
    <p:cSldViewPr snapToGrid="0" snapToObjects="1">
      <p:cViewPr>
        <p:scale>
          <a:sx n="40" d="100"/>
          <a:sy n="40" d="100"/>
        </p:scale>
        <p:origin x="64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2.2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695 2,'-58'-1,"-65"2,114 1,1-1,0 1,0 0,1 1,-1 0,0 0,1 1,0 0,-14 10,-3 5,-30 28,29-23,19-18,0 0,1 0,0 0,0 0,1 1,-1 0,2 0,-1 0,1 1,0-1,0 1,1 0,0-1,-1 11,-5 31,6-36,0-1,0 0,-1 1,-1-1,0-1,-5 13,7-21,-56 99,51-92,0 0,-1 0,0-1,-1 0,0 0,-1-1,-12 9,13-12,1 1,-1 0,2 0,-1 1,1 0,0 1,0-1,-8 14,6-7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9.3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20.09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373 6,'-217'697,"205"-654,-37 141,-33 111,70-263,21-72,311-936,-221 753,-98 222,7-16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27.61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28.01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trace contextRef="#ctx0" brushRef="#br0" timeOffset="2">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29.16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1113 273,'-5'1,"0"-1,0 1,0 1,1-1,-1 1,0 0,1 0,-1 0,-4 4,-9 3,-127 62,-96 45,223-109,-30 7,-1 2,44-14,1 0,0 0,0 1,1 0,-1 0,0 0,1 0,0 0,-1 1,1-1,1 1,-6 8,-2 6,-12 33,12-26,-67 140,-114 181,181-330,5-6,-1-1,0 0,0-1,-1 1,-10 9,17-17,0-1,0 0,-1 0,1 1,0-1,0 0,0 0,0 0,0 1,0-1,-1 0,1 0,0 0,0 0,0 0,0 1,-1-1,1 0,0 0,0 0,-1 0,1 0,0 0,0 0,0 0,-1 0,1 0,0 1,0-1,-1 0,1 0,0-1,0 1,-1 0,1 0,0 0,0 0,0 0,-1 0,1 0,0 0,0 0,0 0,-1-1,7-15,12-18,35-45,-33 50,352-493,-68 98,-278 389,-22 31,-7 14,-58 145,30-84,-75 182,-115 286,-90 213,229-563,27-75,55-114,-3 7,0-1,-1 1,0-1,-8 9,11-15,1 0,0 1,0-1,0 0,-1 0,1 1,0-1,-1 0,1 0,0 0,0 0,-1 1,1-1,0 0,-1 0,1 0,0 0,-1 0,1 0,0 0,-1 0,1 0,0 0,-1 0,1 0,0 0,-1 0,1 0,0 0,-1-1,1 1,0 0,-1 0,1 0,0 0,-1-1,0-1,0 0,0 1,0-1,0 0,1 0,-1 0,1 0,-1 0,1 0,-1-4,-1-25,2-43,16-130,27-106,20-35,14 4,136-366,-137 504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38.06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04.11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05.50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07.6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08.04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3.0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1 432,'13'-8,"0"-1,0 0,0-1,13-15,-5 5,1-2,-1 0,-1-2,-1 0,-1-1,-1-1,16-34,-27 50,-1 0,0-1,-1 0,0 0,-1 0,0 0,2-14,-4 20,-1 1,1 0,1 0,-1 0,0 0,4-6,4-3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09.46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12.3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12.7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13.10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1:14.97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4.2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0 670,'107'-62,"150"-112,-219 146,336-271,-361 288,21-22,-31 31,-1-1,0 0,0 1,0-1,0 0,0 0,-1-1,0 1,1 0,0-5,-2 7,0 0,0 0,0 0,0 0,0 0,0 0,0 0,-1 0,1 1,0-1,0 0,-1 0,1 0,-1 1,1-1,-1 0,1 0,-1 1,1-1,-1 0,0 1,1-1,-1 0,0 1,1-1,-1 1,0-1,0 1,0 0,1-1,-1 1,0 0,0 0,0-1,0 1,-1 0,-36-2,22 3,0 2,0-1,0 2,-21 7,-62 29,19-7,54-24,-1-2,0 0,0-2,-34 2,56-6,1 0,0 0,0 1,-1-1,1 1,0 0,0 1,1-1,-1 1,0-1,1 1,0 0,0 0,0 1,0-1,-4 7,1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4.57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5.19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607 0,'-1'7,"-1"0,0 0,0 0,-1 0,0 0,-4 7,-5 12,-235 481,26-56,206-416,10-22,-1 0,0-1,-1 1,0-1,-14 17,19-27,1-1,0 1,-1-1,1 0,-1 0,1 0,-1 0,1 0,-1 0,0 0,1 0,-1-1,-3 2,5-2,-1 0,0 0,1 0,-1-1,1 1,-1 0,0 0,1 0,-1-1,1 1,-1 0,1 0,-1-1,0 1,1-1,-1 1,1 0,0-1,-1 1,1-1,-1 1,1-1,0 1,-1-1,1 0,0 1,0-1,-1 1,1-1,0 0,0 1,0-1,0 1,0-1,0 0,0 1,0-1,0 0,0 0,-1-5,1 0,0 1,0-1,1 0,-1 0,3-8,2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5.5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7.1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275 647,'4'-12,"2"1,-1-1,1 1,12-16,-5 8,94-134,8-12,-49 60,-59 94,-1 0,0 0,-1-1,0 0,-1 0,0 0,2-19,-5 30,-1 0,0-1,0 1,0-1,1 1,-1 0,1-1,-1 1,1 0,-1-1,1 1,1-2,-1 3,-1 0,0 1,1-1,-1 0,0 0,1 1,-1-1,0 0,0 1,1-1,-1 0,0 1,0-1,1 0,-1 1,0-1,0 0,0 1,0-1,0 1,1-1,-1 0,0 1,0-1,0 2,4 43,-5-15,-1 0,-2 0,-1-1,-1 1,-1-1,-21 52,10-41,-2 0,-1-1,-2-1,-29 36,43-63,0 0,-17 15,22-22,0-1,-1 1,1-1,-1 0,0 0,0-1,0 1,-1-1,-6 2,12-4,-1 1,1-1,-1 0,1 0,0 0,-1 0,1 0,-1 1,1-1,-1 0,1 0,-1 0,1 0,-1 0,1 0,-1 0,1-1,0 1,-1 0,1 0,-1 0,1 0,-1-1,1 1,0 0,-1 0,1-1,-1 1,1 0,0 0,-1-1,1 1,0-1,0 1,-1 0,1-1,0 1,0-1,-1 1,1 0,0-1,0 1,0-1,0 1,0-1,0 1,0-1,0 1,0-1,0 1,0-1,0 1,0 0,0-1,0 0,12-29,21-25,58-74,-59 86,-17 26,-16 25,-24 38,-143 236,-105 169,222-375,50-75,-23 29,24-30,0 1,0-1,0 0,-1 0,1 0,0 0,0 0,0 1,0-1,0 0,0 0,-1 0,1 0,0 0,0 0,0 1,0-1,0 0,-1 0,1 0,0 0,0 0,0 0,0 0,-1 0,1 0,0 0,0 0,0 0,-1 0,1 0,0 0,0 0,0 0,0 0,-1 0,1 0,0 0,0 0,0-1,0 1,-1 0,1 0,0 0,0 0,2-20,17-37,2 1,33-62,-22 51,14-30,70-172,-108 240,-9 26,-3 6,-5 7,-68 113,25-36,40-67,11-17,2-4,8-8,12-17,-18 21,26-36,-3-2,37-79,-61 118,-1 0,0 0,0 0,-1 0,1 0,-1-6,2-10,0 14,0 7,-1 0,-1 0,0 0,0 0,0 0,0 0,0 0,0 0,-1 0,1 0,0 0,-1 0,1 0,0 0,-1 0,0 1,-18 26,-1-1,-2 0,0-2,-27 23,24-22,-126 116,224-223,-39 40,-6 9,-7 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8.12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6T04:20:19.00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1 701,'3'0,"0"0,0-1,0 1,0-1,0 1,0-1,0 0,0 0,0 0,3-2,11-5,119-51,-2-7,-3-5,213-155,-326 213,7-6,29-26,-48 40,-1-1,0 1,0-1,0 0,-1 0,0-1,0 1,-1-1,0 0,4-11,-6 13,0 0,-1 0,1 0,-1 0,0 0,-1 0,1 0,-1 0,0 0,0 0,-3-6,3 8,0 1,0 0,0 0,0-1,0 1,0 0,-1 0,1 1,-1-1,1 0,-1 0,0 1,0-1,0 1,0-1,0 1,0 0,0 0,0 0,0 0,-1 0,1 0,0 1,-5-1,-7 2,-1 0,1 2,0 0,0 0,1 2,-1-1,-23 13,19-9,-42 19,22-10,-76 25,89-36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684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EDFC-3B73-B278-896E-7DECD80A0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F64F2-465D-1887-4036-BDA368D7B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5C6B8-0FE7-0CD1-6E92-F8EC1F819D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D2166E-6B0E-96A0-634B-0466F211A94E}"/>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037108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A44B-7420-735B-48A2-7461D839B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9873D-B36C-D2AF-FFB1-525F0CE40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91C73-1FCD-75A1-EF89-E7D3A0D51D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6D262E-1CEB-F408-B366-1F08B2E97877}"/>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69934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BF5DF-6941-69CD-AFD6-3D103398E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AF46F-1DC2-CC07-3161-AD0F5CDFA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60979-C9CB-26FC-1484-E30CC87EDF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00769D-B43D-03EB-7787-9870DF43090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717978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8A686-418E-35DA-DF2D-3EAA901EB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905EC-1F34-AF9E-C5E8-C6EF70513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A9379-B24B-D244-631B-96295B4D6E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F6EBDA-1372-3FA4-0B28-1622128390D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8414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32F2-4002-70F9-322C-2E6D57925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91783-E904-87D8-26EC-B7D9D5B5F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73360-EF63-6259-55C3-FC1724E6B8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E0ACA7-98F6-C847-DF62-F122A2A8F2C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56780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0F073-220E-61C8-1847-3A5FCD671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52264-7F13-DC02-DB0A-4435DE2A9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CC7DF-E71A-CFBD-6609-36EECF1B33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6458D2-E83B-1B0F-81A4-DEFD59D3A1B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32175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F9CD4-4E60-180E-23EC-6B08E4FFD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779E9-5508-0E58-AEC0-C47622A44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BD6E3-EB40-D0F3-B017-3BEF772AAD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3CD9FB-9DFD-944D-6DEE-F11B1CDA666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01612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6BC7-2C13-4421-27AB-57EAA251C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BD581-90A3-B732-8E53-B222DF0FA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F9E5D-2ECB-C825-EA5F-F9D6A9F6EE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FF91B9-35E3-426F-1CFB-1697AE92FC8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94572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378520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E4F1D-A2A9-BD82-95A5-C995681D2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B3407-A360-DF31-8027-672E27BCF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37D33-A597-BB5A-08BB-A8DC4470EA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A72B9B-221E-966E-83C9-40311BB59013}"/>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7214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37DD-05A2-A447-57BE-1D255ED9A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7F1F2-0032-2483-2D8A-BE1C05954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31255-CB1A-BC02-6CF9-E10B1F03AA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EBACB7-C308-DA7B-FF24-23E222651EA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291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customXml" Target="../ink/ink9.xml"/><Relationship Id="rId26" Type="http://schemas.openxmlformats.org/officeDocument/2006/relationships/customXml" Target="../ink/ink14.xml"/><Relationship Id="rId39" Type="http://schemas.openxmlformats.org/officeDocument/2006/relationships/image" Target="../media/image24.png"/><Relationship Id="rId21" Type="http://schemas.openxmlformats.org/officeDocument/2006/relationships/customXml" Target="../ink/ink11.xml"/><Relationship Id="rId34" Type="http://schemas.openxmlformats.org/officeDocument/2006/relationships/customXml" Target="../ink/ink20.xml"/><Relationship Id="rId7" Type="http://schemas.openxmlformats.org/officeDocument/2006/relationships/image" Target="../media/image14.png"/><Relationship Id="rId12" Type="http://schemas.openxmlformats.org/officeDocument/2006/relationships/customXml" Target="../ink/ink5.xml"/><Relationship Id="rId17" Type="http://schemas.openxmlformats.org/officeDocument/2006/relationships/customXml" Target="../ink/ink8.xml"/><Relationship Id="rId25" Type="http://schemas.openxmlformats.org/officeDocument/2006/relationships/image" Target="../media/image21.png"/><Relationship Id="rId33" Type="http://schemas.openxmlformats.org/officeDocument/2006/relationships/customXml" Target="../ink/ink19.xml"/><Relationship Id="rId38" Type="http://schemas.openxmlformats.org/officeDocument/2006/relationships/customXml" Target="../ink/ink24.xml"/><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customXml" Target="../ink/ink10.xml"/><Relationship Id="rId29" Type="http://schemas.openxmlformats.org/officeDocument/2006/relationships/customXml" Target="../ink/ink1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16.png"/><Relationship Id="rId24" Type="http://schemas.openxmlformats.org/officeDocument/2006/relationships/customXml" Target="../ink/ink13.xml"/><Relationship Id="rId32" Type="http://schemas.openxmlformats.org/officeDocument/2006/relationships/customXml" Target="../ink/ink18.xml"/><Relationship Id="rId37" Type="http://schemas.openxmlformats.org/officeDocument/2006/relationships/customXml" Target="../ink/ink23.xml"/><Relationship Id="rId5" Type="http://schemas.openxmlformats.org/officeDocument/2006/relationships/image" Target="../media/image130.png"/><Relationship Id="rId15" Type="http://schemas.openxmlformats.org/officeDocument/2006/relationships/customXml" Target="../ink/ink7.xml"/><Relationship Id="rId23" Type="http://schemas.openxmlformats.org/officeDocument/2006/relationships/customXml" Target="../ink/ink12.xml"/><Relationship Id="rId28" Type="http://schemas.openxmlformats.org/officeDocument/2006/relationships/customXml" Target="../ink/ink15.xml"/><Relationship Id="rId36" Type="http://schemas.openxmlformats.org/officeDocument/2006/relationships/customXml" Target="../ink/ink22.xml"/><Relationship Id="rId10" Type="http://schemas.openxmlformats.org/officeDocument/2006/relationships/customXml" Target="../ink/ink4.xml"/><Relationship Id="rId19" Type="http://schemas.openxmlformats.org/officeDocument/2006/relationships/image" Target="../media/image19.png"/><Relationship Id="rId31" Type="http://schemas.openxmlformats.org/officeDocument/2006/relationships/customXml" Target="../ink/ink17.xml"/><Relationship Id="rId4" Type="http://schemas.openxmlformats.org/officeDocument/2006/relationships/customXml" Target="../ink/ink1.xml"/><Relationship Id="rId9" Type="http://schemas.openxmlformats.org/officeDocument/2006/relationships/image" Target="../media/image15.png"/><Relationship Id="rId14" Type="http://schemas.openxmlformats.org/officeDocument/2006/relationships/customXml" Target="../ink/ink6.xml"/><Relationship Id="rId22" Type="http://schemas.openxmlformats.org/officeDocument/2006/relationships/image" Target="../media/image20.png"/><Relationship Id="rId27" Type="http://schemas.openxmlformats.org/officeDocument/2006/relationships/image" Target="../media/image22.png"/><Relationship Id="rId30" Type="http://schemas.openxmlformats.org/officeDocument/2006/relationships/image" Target="../media/image23.png"/><Relationship Id="rId35" Type="http://schemas.openxmlformats.org/officeDocument/2006/relationships/customXml" Target="../ink/ink21.xml"/><Relationship Id="rId8" Type="http://schemas.openxmlformats.org/officeDocument/2006/relationships/customXml" Target="../ink/ink3.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39CBF8-E5E1-F295-0B51-9F61F84378FE}"/>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7230824-B269-1FEB-203A-8D9987F0E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485A33-A04C-3364-82A1-DA76CB1A46B5}"/>
              </a:ext>
            </a:extLst>
          </p:cNvPr>
          <p:cNvPicPr>
            <a:picLocks noChangeAspect="1"/>
          </p:cNvPicPr>
          <p:nvPr/>
        </p:nvPicPr>
        <p:blipFill>
          <a:blip r:embed="rId4"/>
          <a:stretch>
            <a:fillRect/>
          </a:stretch>
        </p:blipFill>
        <p:spPr>
          <a:xfrm>
            <a:off x="317391" y="340179"/>
            <a:ext cx="1810475" cy="1538907"/>
          </a:xfrm>
          <a:prstGeom prst="rect">
            <a:avLst/>
          </a:prstGeom>
          <a:noFill/>
          <a:ln cap="rnd">
            <a:noFill/>
          </a:ln>
        </p:spPr>
      </p:pic>
      <p:pic>
        <p:nvPicPr>
          <p:cNvPr id="7" name="Picture 6">
            <a:extLst>
              <a:ext uri="{FF2B5EF4-FFF2-40B4-BE49-F238E27FC236}">
                <a16:creationId xmlns:a16="http://schemas.microsoft.com/office/drawing/2014/main" id="{749F9906-9686-6CD7-CCA5-2D5E3283E15C}"/>
              </a:ext>
            </a:extLst>
          </p:cNvPr>
          <p:cNvPicPr>
            <a:picLocks noChangeAspect="1"/>
          </p:cNvPicPr>
          <p:nvPr/>
        </p:nvPicPr>
        <p:blipFill>
          <a:blip r:embed="rId5"/>
          <a:stretch>
            <a:fillRect/>
          </a:stretch>
        </p:blipFill>
        <p:spPr>
          <a:xfrm>
            <a:off x="12392770" y="491154"/>
            <a:ext cx="1736482" cy="1541120"/>
          </a:xfrm>
          <a:prstGeom prst="rect">
            <a:avLst/>
          </a:prstGeom>
          <a:noFill/>
          <a:ln cap="rnd">
            <a:noFill/>
          </a:ln>
        </p:spPr>
      </p:pic>
      <p:sp>
        <p:nvSpPr>
          <p:cNvPr id="8" name="TextBox 7">
            <a:extLst>
              <a:ext uri="{FF2B5EF4-FFF2-40B4-BE49-F238E27FC236}">
                <a16:creationId xmlns:a16="http://schemas.microsoft.com/office/drawing/2014/main" id="{7EAE884F-3063-29C0-ED80-DC9E95FCD7B5}"/>
              </a:ext>
            </a:extLst>
          </p:cNvPr>
          <p:cNvSpPr txBox="1"/>
          <p:nvPr/>
        </p:nvSpPr>
        <p:spPr>
          <a:xfrm>
            <a:off x="2445257" y="238670"/>
            <a:ext cx="8918472" cy="1200332"/>
          </a:xfrm>
          <a:prstGeom prst="rect">
            <a:avLst/>
          </a:prstGeom>
          <a:noFill/>
          <a:ln cap="rnd">
            <a:noFill/>
          </a:ln>
        </p:spPr>
        <p:txBody>
          <a:bodyPr vert="horz" wrap="square" lIns="91440" tIns="45720" rIns="91440" bIns="45720" anchor="t" anchorCtr="1"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sng" strike="noStrike" kern="1200" cap="none" spc="0" baseline="0" dirty="0">
                <a:solidFill>
                  <a:srgbClr val="FFFFFF"/>
                </a:solidFill>
                <a:uFillTx/>
                <a:latin typeface="Times New Roman" pitchFamily="18"/>
                <a:cs typeface="Times New Roman" pitchFamily="18"/>
              </a:rPr>
              <a:t>RAJEEV INSTITUTE OF TECHNOLOGY,</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sng" strike="noStrike" kern="1200" cap="none" spc="0" baseline="0" dirty="0">
                <a:solidFill>
                  <a:srgbClr val="FFFFFF"/>
                </a:solidFill>
                <a:uFillTx/>
                <a:latin typeface="Times New Roman" pitchFamily="18"/>
                <a:cs typeface="Times New Roman" pitchFamily="18"/>
              </a:rPr>
              <a:t>HASSAN</a:t>
            </a:r>
            <a:endParaRPr lang="en-IN" sz="3600" b="0" i="0" u="sng" strike="noStrike" kern="1200" cap="none" spc="0" baseline="0" dirty="0">
              <a:solidFill>
                <a:srgbClr val="FFFFFF"/>
              </a:solidFill>
              <a:uFillTx/>
              <a:latin typeface="Times New Roman" pitchFamily="18"/>
              <a:cs typeface="Times New Roman" pitchFamily="18"/>
            </a:endParaRPr>
          </a:p>
        </p:txBody>
      </p:sp>
      <p:sp>
        <p:nvSpPr>
          <p:cNvPr id="9" name="TextBox 9">
            <a:extLst>
              <a:ext uri="{FF2B5EF4-FFF2-40B4-BE49-F238E27FC236}">
                <a16:creationId xmlns:a16="http://schemas.microsoft.com/office/drawing/2014/main" id="{141A96D1-2FE0-C2F0-2BF7-7BE8560AB0F5}"/>
              </a:ext>
            </a:extLst>
          </p:cNvPr>
          <p:cNvSpPr txBox="1"/>
          <p:nvPr/>
        </p:nvSpPr>
        <p:spPr>
          <a:xfrm>
            <a:off x="1567007" y="3666434"/>
            <a:ext cx="10674972" cy="2219838"/>
          </a:xfrm>
          <a:prstGeom prst="rect">
            <a:avLst/>
          </a:prstGeom>
          <a:noFill/>
          <a:ln cap="rnd">
            <a:noFill/>
          </a:ln>
        </p:spPr>
        <p:txBody>
          <a:bodyPr vert="horz" wrap="square" lIns="91440" tIns="45720" rIns="91440" bIns="45720" anchor="t" anchorCtr="1"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3200" b="1" u="sng" dirty="0">
                <a:solidFill>
                  <a:srgbClr val="FFFFFF"/>
                </a:solidFill>
                <a:latin typeface="Times New Roman" pitchFamily="18"/>
                <a:cs typeface="Times New Roman" pitchFamily="18"/>
              </a:rPr>
              <a:t>PROJECT </a:t>
            </a:r>
            <a:r>
              <a:rPr lang="en-US" sz="3200" b="1" i="0" u="sng" strike="noStrike" kern="1200" cap="none" spc="0" baseline="0" dirty="0">
                <a:solidFill>
                  <a:srgbClr val="FFFFFF"/>
                </a:solidFill>
                <a:uFillTx/>
                <a:latin typeface="Times New Roman" pitchFamily="18"/>
                <a:cs typeface="Times New Roman" pitchFamily="18"/>
              </a:rPr>
              <a:t>PHASE 2 PRESENTATION</a:t>
            </a: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a:solidFill>
                  <a:srgbClr val="FFFFFF"/>
                </a:solidFill>
                <a:uFillTx/>
                <a:latin typeface="Times New Roman" pitchFamily="18"/>
                <a:cs typeface="Times New Roman" pitchFamily="18"/>
              </a:rPr>
              <a:t>ONLINE CLOTHING </a:t>
            </a:r>
            <a:r>
              <a:rPr lang="en-US" sz="3200" b="1" i="0" u="none" strike="noStrike" kern="0" cap="none" spc="0" baseline="0" dirty="0">
                <a:solidFill>
                  <a:srgbClr val="FFFFFF"/>
                </a:solidFill>
                <a:uFillTx/>
                <a:latin typeface="Times New Roman" pitchFamily="18"/>
                <a:cs typeface="Times New Roman" pitchFamily="18"/>
              </a:rPr>
              <a:t>RECOMMENDATIONS AND </a:t>
            </a:r>
            <a:r>
              <a:rPr lang="en-US" sz="3200" b="1" i="0" u="none" strike="noStrike" kern="0" cap="none" spc="0" baseline="0">
                <a:solidFill>
                  <a:srgbClr val="FFFFFF"/>
                </a:solidFill>
                <a:uFillTx/>
                <a:latin typeface="Times New Roman" pitchFamily="18"/>
                <a:cs typeface="Times New Roman" pitchFamily="18"/>
              </a:rPr>
              <a:t>VIRTUAL TRIALS </a:t>
            </a:r>
            <a:r>
              <a:rPr lang="en-US" sz="3200" b="1" i="0" u="none" strike="noStrike" kern="0" cap="none" spc="0" baseline="0" dirty="0">
                <a:solidFill>
                  <a:srgbClr val="FFFFFF"/>
                </a:solidFill>
                <a:uFillTx/>
                <a:latin typeface="Times New Roman" pitchFamily="18"/>
                <a:cs typeface="Times New Roman" pitchFamily="18"/>
              </a:rPr>
              <a:t>USING AI</a:t>
            </a:r>
            <a:endParaRPr lang="en-US" sz="3200" b="1" i="0" u="none" strike="noStrike" kern="1200" cap="none" spc="0" baseline="0" dirty="0">
              <a:solidFill>
                <a:srgbClr val="FFFFFF"/>
              </a:solidFill>
              <a:uFillTx/>
              <a:latin typeface="Times New Roman" pitchFamily="18"/>
              <a:cs typeface="Times New Roman" pitchFamily="18"/>
            </a:endParaRPr>
          </a:p>
        </p:txBody>
      </p:sp>
      <p:sp>
        <p:nvSpPr>
          <p:cNvPr id="10" name="TextBox 13">
            <a:extLst>
              <a:ext uri="{FF2B5EF4-FFF2-40B4-BE49-F238E27FC236}">
                <a16:creationId xmlns:a16="http://schemas.microsoft.com/office/drawing/2014/main" id="{1731F8A6-CDF0-A4F7-A89F-3327FB55C886}"/>
              </a:ext>
            </a:extLst>
          </p:cNvPr>
          <p:cNvSpPr txBox="1"/>
          <p:nvPr/>
        </p:nvSpPr>
        <p:spPr>
          <a:xfrm>
            <a:off x="10359806" y="6011505"/>
            <a:ext cx="6513819" cy="1908215"/>
          </a:xfrm>
          <a:prstGeom prst="rect">
            <a:avLst/>
          </a:prstGeom>
          <a:noFill/>
          <a:ln cap="rnd">
            <a:noFill/>
          </a:ln>
        </p:spPr>
        <p:txBody>
          <a:bodyPr vert="horz" wrap="square" lIns="91440" tIns="45720" rIns="91440" bIns="45720" anchor="t"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sng" strike="noStrike" kern="1200" cap="none" spc="0" baseline="0" dirty="0">
                <a:solidFill>
                  <a:srgbClr val="FFFFFF"/>
                </a:solidFill>
                <a:uFillTx/>
                <a:latin typeface="Times New Roman" pitchFamily="18"/>
                <a:cs typeface="Times New Roman" pitchFamily="18"/>
              </a:rPr>
              <a:t>PRESENTED BY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Times New Roman" pitchFamily="18"/>
                <a:cs typeface="Times New Roman" pitchFamily="18"/>
              </a:rPr>
              <a:t>ANUSHA K (4RA21IS005)</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0" cap="none" spc="0" baseline="0" dirty="0">
                <a:solidFill>
                  <a:srgbClr val="FFFFFF"/>
                </a:solidFill>
                <a:uFillTx/>
                <a:latin typeface="Times New Roman" pitchFamily="18"/>
                <a:cs typeface="Times New Roman" pitchFamily="18"/>
              </a:rPr>
              <a:t>TANUSHREE N (4RA21IS050)</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Times New Roman" pitchFamily="18"/>
                <a:cs typeface="Times New Roman" pitchFamily="18"/>
              </a:rPr>
              <a:t>THUSHARA K (4RA21IS052)</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kern="0" dirty="0">
                <a:solidFill>
                  <a:srgbClr val="FFFFFF"/>
                </a:solidFill>
                <a:latin typeface="Times New Roman" pitchFamily="18"/>
                <a:cs typeface="Times New Roman" pitchFamily="18"/>
              </a:rPr>
              <a:t>VARALAKSHMI D R </a:t>
            </a:r>
            <a:r>
              <a:rPr lang="en-US" sz="2000" b="0" i="0" u="none" strike="noStrike" kern="0" cap="none" spc="0" baseline="0" dirty="0">
                <a:solidFill>
                  <a:srgbClr val="FFFFFF"/>
                </a:solidFill>
                <a:uFillTx/>
                <a:latin typeface="Times New Roman" pitchFamily="18"/>
                <a:cs typeface="Times New Roman" pitchFamily="18"/>
              </a:rPr>
              <a:t>(4RA21IS054)</a:t>
            </a:r>
            <a:endParaRPr lang="en-US" sz="2000" b="0" i="0" u="none" strike="noStrike" kern="1200" cap="none" spc="0" baseline="0" dirty="0">
              <a:solidFill>
                <a:srgbClr val="FFFFFF"/>
              </a:solidFill>
              <a:uFillTx/>
              <a:latin typeface="Times New Roman" pitchFamily="18"/>
              <a:cs typeface="Times New Roman" pitchFamily="18"/>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Times New Roman" pitchFamily="18"/>
              <a:cs typeface="Times New Roman" pitchFamily="18"/>
            </a:endParaRPr>
          </a:p>
        </p:txBody>
      </p:sp>
      <p:sp>
        <p:nvSpPr>
          <p:cNvPr id="11" name="TextBox 15">
            <a:extLst>
              <a:ext uri="{FF2B5EF4-FFF2-40B4-BE49-F238E27FC236}">
                <a16:creationId xmlns:a16="http://schemas.microsoft.com/office/drawing/2014/main" id="{F778E624-4617-6A08-1A52-13BE838DC8C4}"/>
              </a:ext>
            </a:extLst>
          </p:cNvPr>
          <p:cNvSpPr txBox="1"/>
          <p:nvPr/>
        </p:nvSpPr>
        <p:spPr>
          <a:xfrm>
            <a:off x="-795426" y="6011505"/>
            <a:ext cx="4901092" cy="2246769"/>
          </a:xfrm>
          <a:prstGeom prst="rect">
            <a:avLst/>
          </a:prstGeom>
          <a:noFill/>
          <a:ln cap="rnd">
            <a:noFill/>
          </a:ln>
        </p:spPr>
        <p:txBody>
          <a:bodyPr vert="horz" wrap="square" lIns="91440" tIns="45720" rIns="91440" bIns="45720" anchor="t" anchorCtr="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Times New Roman" pitchFamily="18"/>
                <a:cs typeface="Times New Roman" pitchFamily="18"/>
              </a:rPr>
              <a:t>			</a:t>
            </a:r>
            <a:r>
              <a:rPr lang="en-US" sz="2000" b="0" i="0" u="sng" strike="noStrike" kern="1200" cap="none" spc="0" baseline="0" dirty="0">
                <a:solidFill>
                  <a:srgbClr val="FFFFFF"/>
                </a:solidFill>
                <a:uFillTx/>
                <a:latin typeface="Times New Roman" pitchFamily="18"/>
                <a:cs typeface="Times New Roman" pitchFamily="18"/>
              </a:rPr>
              <a:t>PRESENTED TO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0" cap="none" spc="0" baseline="0" dirty="0">
                <a:solidFill>
                  <a:srgbClr val="FFFFFF"/>
                </a:solidFill>
                <a:uFillTx/>
                <a:latin typeface="Times New Roman" pitchFamily="18"/>
                <a:cs typeface="Times New Roman" pitchFamily="18"/>
              </a:rPr>
              <a:t>			</a:t>
            </a:r>
            <a:r>
              <a:rPr lang="en-US" sz="2000" kern="0" dirty="0">
                <a:solidFill>
                  <a:srgbClr val="FFFFFF"/>
                </a:solidFill>
                <a:latin typeface="Times New Roman" pitchFamily="18"/>
                <a:cs typeface="Times New Roman" pitchFamily="18"/>
              </a:rPr>
              <a:t>Ms. </a:t>
            </a:r>
            <a:r>
              <a:rPr lang="en-US" sz="2000" b="0" i="0" u="none" strike="noStrike" kern="0" cap="none" spc="0" baseline="0" dirty="0">
                <a:solidFill>
                  <a:srgbClr val="FFFFFF"/>
                </a:solidFill>
                <a:uFillTx/>
                <a:latin typeface="Times New Roman" pitchFamily="18"/>
                <a:cs typeface="Times New Roman" pitchFamily="18"/>
              </a:rPr>
              <a:t>SINDHU JAIN A M</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0" cap="none" spc="0" baseline="0" dirty="0">
                <a:solidFill>
                  <a:srgbClr val="FFFFFF"/>
                </a:solidFill>
                <a:uFillTx/>
                <a:latin typeface="Times New Roman" pitchFamily="18"/>
                <a:cs typeface="Times New Roman" pitchFamily="18"/>
              </a:rPr>
              <a:t>			ASSISTANT PROFESSOR,</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kern="0" dirty="0">
                <a:solidFill>
                  <a:srgbClr val="FFFFFF"/>
                </a:solidFill>
                <a:latin typeface="Times New Roman" pitchFamily="18"/>
                <a:cs typeface="Times New Roman" pitchFamily="18"/>
              </a:rPr>
              <a:t>			DEPT. OF ISE,</a:t>
            </a:r>
            <a:endParaRPr lang="en-US" sz="2000" b="0" i="0" u="none" strike="noStrike" kern="0" cap="none" spc="0" baseline="0" dirty="0">
              <a:solidFill>
                <a:srgbClr val="FFFFFF"/>
              </a:solidFill>
              <a:uFillTx/>
              <a:latin typeface="Times New Roman" pitchFamily="18"/>
              <a:cs typeface="Times New Roman" pitchFamily="18"/>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0" cap="none" spc="0" baseline="0" dirty="0">
                <a:solidFill>
                  <a:srgbClr val="FFFFFF"/>
                </a:solidFill>
                <a:uFillTx/>
                <a:latin typeface="Times New Roman" pitchFamily="18"/>
                <a:cs typeface="Times New Roman" pitchFamily="18"/>
              </a:rPr>
              <a:t>                      RIT,  HASSAN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0" baseline="0" dirty="0">
              <a:solidFill>
                <a:srgbClr val="FFFFFF"/>
              </a:solidFill>
              <a:uFillTx/>
              <a:latin typeface="Times New Roman" pitchFamily="18"/>
              <a:cs typeface="Times New Roman" pitchFamily="18"/>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Times New Roman" pitchFamily="18"/>
                <a:cs typeface="Times New Roman" pitchFamily="18"/>
              </a:rPr>
              <a:t> 		 </a:t>
            </a:r>
          </a:p>
        </p:txBody>
      </p:sp>
      <p:sp>
        <p:nvSpPr>
          <p:cNvPr id="14" name="TextBox 13">
            <a:extLst>
              <a:ext uri="{FF2B5EF4-FFF2-40B4-BE49-F238E27FC236}">
                <a16:creationId xmlns:a16="http://schemas.microsoft.com/office/drawing/2014/main" id="{FED6DC18-EC2C-0B65-827D-FB03D3A8DEAE}"/>
              </a:ext>
            </a:extLst>
          </p:cNvPr>
          <p:cNvSpPr txBox="1"/>
          <p:nvPr/>
        </p:nvSpPr>
        <p:spPr>
          <a:xfrm>
            <a:off x="2127866" y="2111081"/>
            <a:ext cx="9860219" cy="1200329"/>
          </a:xfrm>
          <a:prstGeom prst="rect">
            <a:avLst/>
          </a:prstGeom>
          <a:noFill/>
        </p:spPr>
        <p:txBody>
          <a:bodyPr wrap="square">
            <a:spAutoFit/>
          </a:bodyPr>
          <a:lstStyle/>
          <a:p>
            <a:pPr algn="ctr" defTabSz="457200">
              <a:defRPr sz="1800" b="0" i="0" u="none" strike="noStrike" kern="0" cap="none" spc="0" baseline="0">
                <a:solidFill>
                  <a:srgbClr val="000000"/>
                </a:solidFill>
                <a:uFillTx/>
              </a:defRPr>
            </a:pPr>
            <a:r>
              <a:rPr lang="en-US" sz="3600" u="sng" dirty="0">
                <a:solidFill>
                  <a:srgbClr val="FFFFFF"/>
                </a:solidFill>
                <a:highlight>
                  <a:srgbClr val="808080"/>
                </a:highlight>
                <a:latin typeface="Times New Roman" pitchFamily="18"/>
                <a:cs typeface="Times New Roman" pitchFamily="18"/>
              </a:rPr>
              <a:t>DEPARTMENT OF INFORMATION SCIENCE AND ENGINEERING</a:t>
            </a:r>
          </a:p>
        </p:txBody>
      </p:sp>
    </p:spTree>
    <p:extLst>
      <p:ext uri="{BB962C8B-B14F-4D97-AF65-F5344CB8AC3E}">
        <p14:creationId xmlns:p14="http://schemas.microsoft.com/office/powerpoint/2010/main" val="268961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FF4E06-21E6-DCE6-E935-ADB9E13F551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401A87C-D646-D5B1-4CA6-43D23A1AC383}"/>
              </a:ext>
            </a:extLst>
          </p:cNvPr>
          <p:cNvSpPr txBox="1">
            <a:spLocks/>
          </p:cNvSpPr>
          <p:nvPr/>
        </p:nvSpPr>
        <p:spPr>
          <a:xfrm>
            <a:off x="2493343" y="132221"/>
            <a:ext cx="9905998" cy="1212954"/>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b="1" dirty="0">
              <a:solidFill>
                <a:schemeClr val="accent1"/>
              </a:solidFill>
              <a:highlight>
                <a:srgbClr val="C0C0C0"/>
              </a:highlight>
              <a:latin typeface="Times New Roman" pitchFamily="18"/>
              <a:cs typeface="Times New Roman" pitchFamily="18"/>
            </a:endParaRPr>
          </a:p>
          <a:p>
            <a:r>
              <a:rPr lang="en-US" sz="4000" b="1" dirty="0">
                <a:solidFill>
                  <a:schemeClr val="accent1"/>
                </a:solidFill>
                <a:highlight>
                  <a:srgbClr val="C0C0C0"/>
                </a:highlight>
                <a:latin typeface="Times New Roman" pitchFamily="18"/>
                <a:cs typeface="Times New Roman" pitchFamily="18"/>
              </a:rPr>
              <a:t>METHODOLOGY  </a:t>
            </a:r>
            <a:endParaRPr lang="en-GB" sz="4000" b="1" dirty="0">
              <a:solidFill>
                <a:schemeClr val="accent1"/>
              </a:solidFill>
              <a:highlight>
                <a:srgbClr val="C0C0C0"/>
              </a:highlight>
              <a:latin typeface="Times New Roman" pitchFamily="18"/>
              <a:cs typeface="Times New Roman" pitchFamily="18"/>
            </a:endParaRPr>
          </a:p>
        </p:txBody>
      </p:sp>
      <p:pic>
        <p:nvPicPr>
          <p:cNvPr id="5" name="Content Placeholder 8">
            <a:extLst>
              <a:ext uri="{FF2B5EF4-FFF2-40B4-BE49-F238E27FC236}">
                <a16:creationId xmlns:a16="http://schemas.microsoft.com/office/drawing/2014/main" id="{0527186A-D312-75CF-3BF8-48BFD341F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85" y="2230155"/>
            <a:ext cx="10943754" cy="451354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8C74B39-9B51-4A96-D5B1-F8B97F804B71}"/>
                  </a:ext>
                </a:extLst>
              </p14:cNvPr>
              <p14:cNvContentPartPr/>
              <p14:nvPr/>
            </p14:nvContentPartPr>
            <p14:xfrm>
              <a:off x="5816760" y="3214291"/>
              <a:ext cx="250200" cy="239400"/>
            </p14:xfrm>
          </p:contentPart>
        </mc:Choice>
        <mc:Fallback xmlns="">
          <p:pic>
            <p:nvPicPr>
              <p:cNvPr id="7" name="Ink 6">
                <a:extLst>
                  <a:ext uri="{FF2B5EF4-FFF2-40B4-BE49-F238E27FC236}">
                    <a16:creationId xmlns:a16="http://schemas.microsoft.com/office/drawing/2014/main" id="{E8C74B39-9B51-4A96-D5B1-F8B97F804B71}"/>
                  </a:ext>
                </a:extLst>
              </p:cNvPr>
              <p:cNvPicPr/>
              <p:nvPr/>
            </p:nvPicPr>
            <p:blipFill>
              <a:blip r:embed="rId5"/>
              <a:stretch>
                <a:fillRect/>
              </a:stretch>
            </p:blipFill>
            <p:spPr>
              <a:xfrm>
                <a:off x="5762760" y="3106128"/>
                <a:ext cx="357840" cy="4553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9B8CBC8-DB15-C183-3C10-85828C427218}"/>
                  </a:ext>
                </a:extLst>
              </p14:cNvPr>
              <p14:cNvContentPartPr/>
              <p14:nvPr/>
            </p14:nvContentPartPr>
            <p14:xfrm>
              <a:off x="5812800" y="3306091"/>
              <a:ext cx="109800" cy="155880"/>
            </p14:xfrm>
          </p:contentPart>
        </mc:Choice>
        <mc:Fallback xmlns="">
          <p:pic>
            <p:nvPicPr>
              <p:cNvPr id="8" name="Ink 7">
                <a:extLst>
                  <a:ext uri="{FF2B5EF4-FFF2-40B4-BE49-F238E27FC236}">
                    <a16:creationId xmlns:a16="http://schemas.microsoft.com/office/drawing/2014/main" id="{69B8CBC8-DB15-C183-3C10-85828C427218}"/>
                  </a:ext>
                </a:extLst>
              </p:cNvPr>
              <p:cNvPicPr/>
              <p:nvPr/>
            </p:nvPicPr>
            <p:blipFill>
              <a:blip r:embed="rId7"/>
              <a:stretch>
                <a:fillRect/>
              </a:stretch>
            </p:blipFill>
            <p:spPr>
              <a:xfrm>
                <a:off x="5758800" y="3198091"/>
                <a:ext cx="21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39575AA-B324-E600-257E-8E43A5B9FCD3}"/>
                  </a:ext>
                </a:extLst>
              </p14:cNvPr>
              <p14:cNvContentPartPr/>
              <p14:nvPr/>
            </p14:nvContentPartPr>
            <p14:xfrm>
              <a:off x="5929080" y="3060931"/>
              <a:ext cx="304200" cy="241560"/>
            </p14:xfrm>
          </p:contentPart>
        </mc:Choice>
        <mc:Fallback xmlns="">
          <p:pic>
            <p:nvPicPr>
              <p:cNvPr id="9" name="Ink 8">
                <a:extLst>
                  <a:ext uri="{FF2B5EF4-FFF2-40B4-BE49-F238E27FC236}">
                    <a16:creationId xmlns:a16="http://schemas.microsoft.com/office/drawing/2014/main" id="{439575AA-B324-E600-257E-8E43A5B9FCD3}"/>
                  </a:ext>
                </a:extLst>
              </p:cNvPr>
              <p:cNvPicPr/>
              <p:nvPr/>
            </p:nvPicPr>
            <p:blipFill>
              <a:blip r:embed="rId9"/>
              <a:stretch>
                <a:fillRect/>
              </a:stretch>
            </p:blipFill>
            <p:spPr>
              <a:xfrm>
                <a:off x="5875080" y="2952931"/>
                <a:ext cx="4118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2828220-A614-0B7C-F4FD-6B627D356422}"/>
                  </a:ext>
                </a:extLst>
              </p14:cNvPr>
              <p14:cNvContentPartPr/>
              <p14:nvPr/>
            </p14:nvContentPartPr>
            <p14:xfrm>
              <a:off x="6023040" y="3135091"/>
              <a:ext cx="360" cy="360"/>
            </p14:xfrm>
          </p:contentPart>
        </mc:Choice>
        <mc:Fallback xmlns="">
          <p:pic>
            <p:nvPicPr>
              <p:cNvPr id="12" name="Ink 11">
                <a:extLst>
                  <a:ext uri="{FF2B5EF4-FFF2-40B4-BE49-F238E27FC236}">
                    <a16:creationId xmlns:a16="http://schemas.microsoft.com/office/drawing/2014/main" id="{52828220-A614-0B7C-F4FD-6B627D356422}"/>
                  </a:ext>
                </a:extLst>
              </p:cNvPr>
              <p:cNvPicPr/>
              <p:nvPr/>
            </p:nvPicPr>
            <p:blipFill>
              <a:blip r:embed="rId11"/>
              <a:stretch>
                <a:fillRect/>
              </a:stretch>
            </p:blipFill>
            <p:spPr>
              <a:xfrm>
                <a:off x="5969040" y="302709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74D4466-F925-BD4D-15F8-52BBFF9F237F}"/>
                  </a:ext>
                </a:extLst>
              </p14:cNvPr>
              <p14:cNvContentPartPr/>
              <p14:nvPr/>
            </p14:nvContentPartPr>
            <p14:xfrm>
              <a:off x="5804880" y="3135091"/>
              <a:ext cx="218880" cy="426240"/>
            </p14:xfrm>
          </p:contentPart>
        </mc:Choice>
        <mc:Fallback xmlns="">
          <p:pic>
            <p:nvPicPr>
              <p:cNvPr id="13" name="Ink 12">
                <a:extLst>
                  <a:ext uri="{FF2B5EF4-FFF2-40B4-BE49-F238E27FC236}">
                    <a16:creationId xmlns:a16="http://schemas.microsoft.com/office/drawing/2014/main" id="{674D4466-F925-BD4D-15F8-52BBFF9F237F}"/>
                  </a:ext>
                </a:extLst>
              </p:cNvPr>
              <p:cNvPicPr/>
              <p:nvPr/>
            </p:nvPicPr>
            <p:blipFill>
              <a:blip r:embed="rId13"/>
              <a:stretch>
                <a:fillRect/>
              </a:stretch>
            </p:blipFill>
            <p:spPr>
              <a:xfrm>
                <a:off x="5750880" y="3027091"/>
                <a:ext cx="3265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1F2D4CBE-98BD-0E41-F11A-2FC7B2AF6E6B}"/>
                  </a:ext>
                </a:extLst>
              </p14:cNvPr>
              <p14:cNvContentPartPr/>
              <p14:nvPr/>
            </p14:nvContentPartPr>
            <p14:xfrm>
              <a:off x="5812800" y="3526771"/>
              <a:ext cx="360" cy="360"/>
            </p14:xfrm>
          </p:contentPart>
        </mc:Choice>
        <mc:Fallback xmlns="">
          <p:pic>
            <p:nvPicPr>
              <p:cNvPr id="14" name="Ink 13">
                <a:extLst>
                  <a:ext uri="{FF2B5EF4-FFF2-40B4-BE49-F238E27FC236}">
                    <a16:creationId xmlns:a16="http://schemas.microsoft.com/office/drawing/2014/main" id="{1F2D4CBE-98BD-0E41-F11A-2FC7B2AF6E6B}"/>
                  </a:ext>
                </a:extLst>
              </p:cNvPr>
              <p:cNvPicPr/>
              <p:nvPr/>
            </p:nvPicPr>
            <p:blipFill>
              <a:blip r:embed="rId11"/>
              <a:stretch>
                <a:fillRect/>
              </a:stretch>
            </p:blipFill>
            <p:spPr>
              <a:xfrm>
                <a:off x="5758800" y="341877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43F0EE29-17FD-2EEB-F6F0-E43EC55C02D5}"/>
                  </a:ext>
                </a:extLst>
              </p14:cNvPr>
              <p14:cNvContentPartPr/>
              <p14:nvPr/>
            </p14:nvContentPartPr>
            <p14:xfrm>
              <a:off x="5714160" y="3293851"/>
              <a:ext cx="243360" cy="444600"/>
            </p14:xfrm>
          </p:contentPart>
        </mc:Choice>
        <mc:Fallback xmlns="">
          <p:pic>
            <p:nvPicPr>
              <p:cNvPr id="15" name="Ink 14">
                <a:extLst>
                  <a:ext uri="{FF2B5EF4-FFF2-40B4-BE49-F238E27FC236}">
                    <a16:creationId xmlns:a16="http://schemas.microsoft.com/office/drawing/2014/main" id="{43F0EE29-17FD-2EEB-F6F0-E43EC55C02D5}"/>
                  </a:ext>
                </a:extLst>
              </p:cNvPr>
              <p:cNvPicPr/>
              <p:nvPr/>
            </p:nvPicPr>
            <p:blipFill>
              <a:blip r:embed="rId16"/>
              <a:stretch>
                <a:fillRect/>
              </a:stretch>
            </p:blipFill>
            <p:spPr>
              <a:xfrm>
                <a:off x="5660080" y="3185851"/>
                <a:ext cx="351159"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1C0FE9B9-9671-44A1-E157-7FEDC4C4EE23}"/>
                  </a:ext>
                </a:extLst>
              </p14:cNvPr>
              <p14:cNvContentPartPr/>
              <p14:nvPr/>
            </p14:nvContentPartPr>
            <p14:xfrm>
              <a:off x="5754840" y="3505171"/>
              <a:ext cx="360" cy="360"/>
            </p14:xfrm>
          </p:contentPart>
        </mc:Choice>
        <mc:Fallback xmlns="">
          <p:pic>
            <p:nvPicPr>
              <p:cNvPr id="16" name="Ink 15">
                <a:extLst>
                  <a:ext uri="{FF2B5EF4-FFF2-40B4-BE49-F238E27FC236}">
                    <a16:creationId xmlns:a16="http://schemas.microsoft.com/office/drawing/2014/main" id="{1C0FE9B9-9671-44A1-E157-7FEDC4C4EE23}"/>
                  </a:ext>
                </a:extLst>
              </p:cNvPr>
              <p:cNvPicPr/>
              <p:nvPr/>
            </p:nvPicPr>
            <p:blipFill>
              <a:blip r:embed="rId11"/>
              <a:stretch>
                <a:fillRect/>
              </a:stretch>
            </p:blipFill>
            <p:spPr>
              <a:xfrm>
                <a:off x="5700840" y="339717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EBAF5CD-138B-A94C-FBF3-5E0BF38B0CC5}"/>
                  </a:ext>
                </a:extLst>
              </p14:cNvPr>
              <p14:cNvContentPartPr/>
              <p14:nvPr/>
            </p14:nvContentPartPr>
            <p14:xfrm>
              <a:off x="5754840" y="3253171"/>
              <a:ext cx="342000" cy="252360"/>
            </p14:xfrm>
          </p:contentPart>
        </mc:Choice>
        <mc:Fallback xmlns="">
          <p:pic>
            <p:nvPicPr>
              <p:cNvPr id="17" name="Ink 16">
                <a:extLst>
                  <a:ext uri="{FF2B5EF4-FFF2-40B4-BE49-F238E27FC236}">
                    <a16:creationId xmlns:a16="http://schemas.microsoft.com/office/drawing/2014/main" id="{BEBAF5CD-138B-A94C-FBF3-5E0BF38B0CC5}"/>
                  </a:ext>
                </a:extLst>
              </p:cNvPr>
              <p:cNvPicPr/>
              <p:nvPr/>
            </p:nvPicPr>
            <p:blipFill>
              <a:blip r:embed="rId19"/>
              <a:stretch>
                <a:fillRect/>
              </a:stretch>
            </p:blipFill>
            <p:spPr>
              <a:xfrm>
                <a:off x="5700840" y="3145171"/>
                <a:ext cx="4496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388843CB-0237-ECB1-2185-37BB9830EB95}"/>
                  </a:ext>
                </a:extLst>
              </p14:cNvPr>
              <p14:cNvContentPartPr/>
              <p14:nvPr/>
            </p14:nvContentPartPr>
            <p14:xfrm>
              <a:off x="5929080" y="3302131"/>
              <a:ext cx="360" cy="360"/>
            </p14:xfrm>
          </p:contentPart>
        </mc:Choice>
        <mc:Fallback xmlns="">
          <p:pic>
            <p:nvPicPr>
              <p:cNvPr id="18" name="Ink 17">
                <a:extLst>
                  <a:ext uri="{FF2B5EF4-FFF2-40B4-BE49-F238E27FC236}">
                    <a16:creationId xmlns:a16="http://schemas.microsoft.com/office/drawing/2014/main" id="{388843CB-0237-ECB1-2185-37BB9830EB95}"/>
                  </a:ext>
                </a:extLst>
              </p:cNvPr>
              <p:cNvPicPr/>
              <p:nvPr/>
            </p:nvPicPr>
            <p:blipFill>
              <a:blip r:embed="rId11"/>
              <a:stretch>
                <a:fillRect/>
              </a:stretch>
            </p:blipFill>
            <p:spPr>
              <a:xfrm>
                <a:off x="5875080" y="31941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D6C04B1-6923-BE6A-BEA8-E15211E29E1B}"/>
                  </a:ext>
                </a:extLst>
              </p14:cNvPr>
              <p14:cNvContentPartPr/>
              <p14:nvPr/>
            </p14:nvContentPartPr>
            <p14:xfrm>
              <a:off x="5794800" y="3299971"/>
              <a:ext cx="157680" cy="452880"/>
            </p14:xfrm>
          </p:contentPart>
        </mc:Choice>
        <mc:Fallback xmlns="">
          <p:pic>
            <p:nvPicPr>
              <p:cNvPr id="19" name="Ink 18">
                <a:extLst>
                  <a:ext uri="{FF2B5EF4-FFF2-40B4-BE49-F238E27FC236}">
                    <a16:creationId xmlns:a16="http://schemas.microsoft.com/office/drawing/2014/main" id="{8D6C04B1-6923-BE6A-BEA8-E15211E29E1B}"/>
                  </a:ext>
                </a:extLst>
              </p:cNvPr>
              <p:cNvPicPr/>
              <p:nvPr/>
            </p:nvPicPr>
            <p:blipFill>
              <a:blip r:embed="rId22"/>
              <a:stretch>
                <a:fillRect/>
              </a:stretch>
            </p:blipFill>
            <p:spPr>
              <a:xfrm>
                <a:off x="5740800" y="3191971"/>
                <a:ext cx="26532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C331E312-6D95-A03F-05D8-5746A6084F86}"/>
                  </a:ext>
                </a:extLst>
              </p14:cNvPr>
              <p14:cNvContentPartPr/>
              <p14:nvPr/>
            </p14:nvContentPartPr>
            <p14:xfrm>
              <a:off x="6037800" y="3243811"/>
              <a:ext cx="360" cy="360"/>
            </p14:xfrm>
          </p:contentPart>
        </mc:Choice>
        <mc:Fallback xmlns="">
          <p:pic>
            <p:nvPicPr>
              <p:cNvPr id="20" name="Ink 19">
                <a:extLst>
                  <a:ext uri="{FF2B5EF4-FFF2-40B4-BE49-F238E27FC236}">
                    <a16:creationId xmlns:a16="http://schemas.microsoft.com/office/drawing/2014/main" id="{C331E312-6D95-A03F-05D8-5746A6084F86}"/>
                  </a:ext>
                </a:extLst>
              </p:cNvPr>
              <p:cNvPicPr/>
              <p:nvPr/>
            </p:nvPicPr>
            <p:blipFill>
              <a:blip r:embed="rId11"/>
              <a:stretch>
                <a:fillRect/>
              </a:stretch>
            </p:blipFill>
            <p:spPr>
              <a:xfrm>
                <a:off x="5983800" y="313581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683C99C8-8C8F-A4D4-0E72-E627E30C0C8C}"/>
                  </a:ext>
                </a:extLst>
              </p14:cNvPr>
              <p14:cNvContentPartPr/>
              <p14:nvPr/>
            </p14:nvContentPartPr>
            <p14:xfrm>
              <a:off x="6037800" y="3243811"/>
              <a:ext cx="360" cy="360"/>
            </p14:xfrm>
          </p:contentPart>
        </mc:Choice>
        <mc:Fallback xmlns="">
          <p:pic>
            <p:nvPicPr>
              <p:cNvPr id="21" name="Ink 20">
                <a:extLst>
                  <a:ext uri="{FF2B5EF4-FFF2-40B4-BE49-F238E27FC236}">
                    <a16:creationId xmlns:a16="http://schemas.microsoft.com/office/drawing/2014/main" id="{683C99C8-8C8F-A4D4-0E72-E627E30C0C8C}"/>
                  </a:ext>
                </a:extLst>
              </p:cNvPr>
              <p:cNvPicPr/>
              <p:nvPr/>
            </p:nvPicPr>
            <p:blipFill>
              <a:blip r:embed="rId25"/>
              <a:stretch>
                <a:fillRect/>
              </a:stretch>
            </p:blipFill>
            <p:spPr>
              <a:xfrm>
                <a:off x="5983800" y="313581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2233193A-6E07-59FE-D187-CC0AE1D11AAF}"/>
                  </a:ext>
                </a:extLst>
              </p14:cNvPr>
              <p14:cNvContentPartPr/>
              <p14:nvPr/>
            </p14:nvContentPartPr>
            <p14:xfrm>
              <a:off x="5637480" y="3145891"/>
              <a:ext cx="401040" cy="807480"/>
            </p14:xfrm>
          </p:contentPart>
        </mc:Choice>
        <mc:Fallback xmlns="">
          <p:pic>
            <p:nvPicPr>
              <p:cNvPr id="22" name="Ink 21">
                <a:extLst>
                  <a:ext uri="{FF2B5EF4-FFF2-40B4-BE49-F238E27FC236}">
                    <a16:creationId xmlns:a16="http://schemas.microsoft.com/office/drawing/2014/main" id="{2233193A-6E07-59FE-D187-CC0AE1D11AAF}"/>
                  </a:ext>
                </a:extLst>
              </p:cNvPr>
              <p:cNvPicPr/>
              <p:nvPr/>
            </p:nvPicPr>
            <p:blipFill>
              <a:blip r:embed="rId27"/>
              <a:stretch>
                <a:fillRect/>
              </a:stretch>
            </p:blipFill>
            <p:spPr>
              <a:xfrm>
                <a:off x="5583480" y="3037891"/>
                <a:ext cx="508680" cy="102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FCD136EE-BD2E-3BE5-6A6C-82C9F5C11B84}"/>
                  </a:ext>
                </a:extLst>
              </p14:cNvPr>
              <p14:cNvContentPartPr/>
              <p14:nvPr/>
            </p14:nvContentPartPr>
            <p14:xfrm>
              <a:off x="3766560" y="2416531"/>
              <a:ext cx="360" cy="360"/>
            </p14:xfrm>
          </p:contentPart>
        </mc:Choice>
        <mc:Fallback xmlns="">
          <p:pic>
            <p:nvPicPr>
              <p:cNvPr id="23" name="Ink 22">
                <a:extLst>
                  <a:ext uri="{FF2B5EF4-FFF2-40B4-BE49-F238E27FC236}">
                    <a16:creationId xmlns:a16="http://schemas.microsoft.com/office/drawing/2014/main" id="{FCD136EE-BD2E-3BE5-6A6C-82C9F5C11B84}"/>
                  </a:ext>
                </a:extLst>
              </p:cNvPr>
              <p:cNvPicPr/>
              <p:nvPr/>
            </p:nvPicPr>
            <p:blipFill>
              <a:blip r:embed="rId11"/>
              <a:stretch>
                <a:fillRect/>
              </a:stretch>
            </p:blipFill>
            <p:spPr>
              <a:xfrm>
                <a:off x="3712560" y="23085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D5737F66-A74C-541A-870C-09E1A47B6DA4}"/>
                  </a:ext>
                </a:extLst>
              </p14:cNvPr>
              <p14:cNvContentPartPr/>
              <p14:nvPr/>
            </p14:nvContentPartPr>
            <p14:xfrm>
              <a:off x="5863560" y="2772211"/>
              <a:ext cx="360" cy="360"/>
            </p14:xfrm>
          </p:contentPart>
        </mc:Choice>
        <mc:Fallback xmlns="">
          <p:pic>
            <p:nvPicPr>
              <p:cNvPr id="25" name="Ink 24">
                <a:extLst>
                  <a:ext uri="{FF2B5EF4-FFF2-40B4-BE49-F238E27FC236}">
                    <a16:creationId xmlns:a16="http://schemas.microsoft.com/office/drawing/2014/main" id="{D5737F66-A74C-541A-870C-09E1A47B6DA4}"/>
                  </a:ext>
                </a:extLst>
              </p:cNvPr>
              <p:cNvPicPr/>
              <p:nvPr/>
            </p:nvPicPr>
            <p:blipFill>
              <a:blip r:embed="rId30"/>
              <a:stretch>
                <a:fillRect/>
              </a:stretch>
            </p:blipFill>
            <p:spPr>
              <a:xfrm>
                <a:off x="5773560" y="2592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8DA2CB78-1677-7998-954E-8D1DA6CEF267}"/>
                  </a:ext>
                </a:extLst>
              </p14:cNvPr>
              <p14:cNvContentPartPr/>
              <p14:nvPr/>
            </p14:nvContentPartPr>
            <p14:xfrm>
              <a:off x="5950680" y="3338131"/>
              <a:ext cx="360" cy="360"/>
            </p14:xfrm>
          </p:contentPart>
        </mc:Choice>
        <mc:Fallback xmlns="">
          <p:pic>
            <p:nvPicPr>
              <p:cNvPr id="26" name="Ink 25">
                <a:extLst>
                  <a:ext uri="{FF2B5EF4-FFF2-40B4-BE49-F238E27FC236}">
                    <a16:creationId xmlns:a16="http://schemas.microsoft.com/office/drawing/2014/main" id="{8DA2CB78-1677-7998-954E-8D1DA6CEF267}"/>
                  </a:ext>
                </a:extLst>
              </p:cNvPr>
              <p:cNvPicPr/>
              <p:nvPr/>
            </p:nvPicPr>
            <p:blipFill>
              <a:blip r:embed="rId30"/>
              <a:stretch>
                <a:fillRect/>
              </a:stretch>
            </p:blipFill>
            <p:spPr>
              <a:xfrm>
                <a:off x="5860680" y="31581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0ED7E05-94B0-A29B-3294-179973F0AF9A}"/>
                  </a:ext>
                </a:extLst>
              </p14:cNvPr>
              <p14:cNvContentPartPr/>
              <p14:nvPr/>
            </p14:nvContentPartPr>
            <p14:xfrm>
              <a:off x="7046520" y="3113131"/>
              <a:ext cx="360" cy="360"/>
            </p14:xfrm>
          </p:contentPart>
        </mc:Choice>
        <mc:Fallback xmlns="">
          <p:pic>
            <p:nvPicPr>
              <p:cNvPr id="27" name="Ink 26">
                <a:extLst>
                  <a:ext uri="{FF2B5EF4-FFF2-40B4-BE49-F238E27FC236}">
                    <a16:creationId xmlns:a16="http://schemas.microsoft.com/office/drawing/2014/main" id="{40ED7E05-94B0-A29B-3294-179973F0AF9A}"/>
                  </a:ext>
                </a:extLst>
              </p:cNvPr>
              <p:cNvPicPr/>
              <p:nvPr/>
            </p:nvPicPr>
            <p:blipFill>
              <a:blip r:embed="rId30"/>
              <a:stretch>
                <a:fillRect/>
              </a:stretch>
            </p:blipFill>
            <p:spPr>
              <a:xfrm>
                <a:off x="6956520" y="29331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000CB61-A478-901C-9489-BEA144D89160}"/>
                  </a:ext>
                </a:extLst>
              </p14:cNvPr>
              <p14:cNvContentPartPr/>
              <p14:nvPr/>
            </p14:nvContentPartPr>
            <p14:xfrm>
              <a:off x="7046520" y="3113131"/>
              <a:ext cx="360" cy="360"/>
            </p14:xfrm>
          </p:contentPart>
        </mc:Choice>
        <mc:Fallback xmlns="">
          <p:pic>
            <p:nvPicPr>
              <p:cNvPr id="28" name="Ink 27">
                <a:extLst>
                  <a:ext uri="{FF2B5EF4-FFF2-40B4-BE49-F238E27FC236}">
                    <a16:creationId xmlns:a16="http://schemas.microsoft.com/office/drawing/2014/main" id="{7000CB61-A478-901C-9489-BEA144D89160}"/>
                  </a:ext>
                </a:extLst>
              </p:cNvPr>
              <p:cNvPicPr/>
              <p:nvPr/>
            </p:nvPicPr>
            <p:blipFill>
              <a:blip r:embed="rId30"/>
              <a:stretch>
                <a:fillRect/>
              </a:stretch>
            </p:blipFill>
            <p:spPr>
              <a:xfrm>
                <a:off x="6956520" y="293313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150E627D-A8DB-3E20-6460-C0A13D83E91D}"/>
                  </a:ext>
                </a:extLst>
              </p14:cNvPr>
              <p14:cNvContentPartPr/>
              <p14:nvPr/>
            </p14:nvContentPartPr>
            <p14:xfrm>
              <a:off x="7068120" y="4078291"/>
              <a:ext cx="360" cy="360"/>
            </p14:xfrm>
          </p:contentPart>
        </mc:Choice>
        <mc:Fallback xmlns="">
          <p:pic>
            <p:nvPicPr>
              <p:cNvPr id="29" name="Ink 28">
                <a:extLst>
                  <a:ext uri="{FF2B5EF4-FFF2-40B4-BE49-F238E27FC236}">
                    <a16:creationId xmlns:a16="http://schemas.microsoft.com/office/drawing/2014/main" id="{150E627D-A8DB-3E20-6460-C0A13D83E91D}"/>
                  </a:ext>
                </a:extLst>
              </p:cNvPr>
              <p:cNvPicPr/>
              <p:nvPr/>
            </p:nvPicPr>
            <p:blipFill>
              <a:blip r:embed="rId30"/>
              <a:stretch>
                <a:fillRect/>
              </a:stretch>
            </p:blipFill>
            <p:spPr>
              <a:xfrm>
                <a:off x="6978120" y="38982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614A9007-7605-8BC1-E3A5-B79692D2DA3B}"/>
                  </a:ext>
                </a:extLst>
              </p14:cNvPr>
              <p14:cNvContentPartPr/>
              <p14:nvPr/>
            </p14:nvContentPartPr>
            <p14:xfrm>
              <a:off x="6422280" y="3933211"/>
              <a:ext cx="360" cy="360"/>
            </p14:xfrm>
          </p:contentPart>
        </mc:Choice>
        <mc:Fallback xmlns="">
          <p:pic>
            <p:nvPicPr>
              <p:cNvPr id="30" name="Ink 29">
                <a:extLst>
                  <a:ext uri="{FF2B5EF4-FFF2-40B4-BE49-F238E27FC236}">
                    <a16:creationId xmlns:a16="http://schemas.microsoft.com/office/drawing/2014/main" id="{614A9007-7605-8BC1-E3A5-B79692D2DA3B}"/>
                  </a:ext>
                </a:extLst>
              </p:cNvPr>
              <p:cNvPicPr/>
              <p:nvPr/>
            </p:nvPicPr>
            <p:blipFill>
              <a:blip r:embed="rId30"/>
              <a:stretch>
                <a:fillRect/>
              </a:stretch>
            </p:blipFill>
            <p:spPr>
              <a:xfrm>
                <a:off x="6332280" y="37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C661BE1C-16CF-95A0-7A09-070FEAF886DF}"/>
                  </a:ext>
                </a:extLst>
              </p14:cNvPr>
              <p14:cNvContentPartPr/>
              <p14:nvPr/>
            </p14:nvContentPartPr>
            <p14:xfrm>
              <a:off x="6422280" y="3933211"/>
              <a:ext cx="360" cy="360"/>
            </p14:xfrm>
          </p:contentPart>
        </mc:Choice>
        <mc:Fallback xmlns="">
          <p:pic>
            <p:nvPicPr>
              <p:cNvPr id="31" name="Ink 30">
                <a:extLst>
                  <a:ext uri="{FF2B5EF4-FFF2-40B4-BE49-F238E27FC236}">
                    <a16:creationId xmlns:a16="http://schemas.microsoft.com/office/drawing/2014/main" id="{C661BE1C-16CF-95A0-7A09-070FEAF886DF}"/>
                  </a:ext>
                </a:extLst>
              </p:cNvPr>
              <p:cNvPicPr/>
              <p:nvPr/>
            </p:nvPicPr>
            <p:blipFill>
              <a:blip r:embed="rId30"/>
              <a:stretch>
                <a:fillRect/>
              </a:stretch>
            </p:blipFill>
            <p:spPr>
              <a:xfrm>
                <a:off x="6332280" y="37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21B62F6C-535E-57D9-E8D5-EB37C0F4433D}"/>
                  </a:ext>
                </a:extLst>
              </p14:cNvPr>
              <p14:cNvContentPartPr/>
              <p14:nvPr/>
            </p14:nvContentPartPr>
            <p14:xfrm>
              <a:off x="6422280" y="3933211"/>
              <a:ext cx="360" cy="360"/>
            </p14:xfrm>
          </p:contentPart>
        </mc:Choice>
        <mc:Fallback xmlns="">
          <p:pic>
            <p:nvPicPr>
              <p:cNvPr id="32" name="Ink 31">
                <a:extLst>
                  <a:ext uri="{FF2B5EF4-FFF2-40B4-BE49-F238E27FC236}">
                    <a16:creationId xmlns:a16="http://schemas.microsoft.com/office/drawing/2014/main" id="{21B62F6C-535E-57D9-E8D5-EB37C0F4433D}"/>
                  </a:ext>
                </a:extLst>
              </p:cNvPr>
              <p:cNvPicPr/>
              <p:nvPr/>
            </p:nvPicPr>
            <p:blipFill>
              <a:blip r:embed="rId30"/>
              <a:stretch>
                <a:fillRect/>
              </a:stretch>
            </p:blipFill>
            <p:spPr>
              <a:xfrm>
                <a:off x="6332280" y="375321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DE73700F-958F-8F82-B283-23FB3A7F625B}"/>
                  </a:ext>
                </a:extLst>
              </p14:cNvPr>
              <p14:cNvContentPartPr/>
              <p14:nvPr/>
            </p14:nvContentPartPr>
            <p14:xfrm>
              <a:off x="5370360" y="3628291"/>
              <a:ext cx="360" cy="360"/>
            </p14:xfrm>
          </p:contentPart>
        </mc:Choice>
        <mc:Fallback xmlns="">
          <p:pic>
            <p:nvPicPr>
              <p:cNvPr id="33" name="Ink 32">
                <a:extLst>
                  <a:ext uri="{FF2B5EF4-FFF2-40B4-BE49-F238E27FC236}">
                    <a16:creationId xmlns:a16="http://schemas.microsoft.com/office/drawing/2014/main" id="{DE73700F-958F-8F82-B283-23FB3A7F625B}"/>
                  </a:ext>
                </a:extLst>
              </p:cNvPr>
              <p:cNvPicPr/>
              <p:nvPr/>
            </p:nvPicPr>
            <p:blipFill>
              <a:blip r:embed="rId30"/>
              <a:stretch>
                <a:fillRect/>
              </a:stretch>
            </p:blipFill>
            <p:spPr>
              <a:xfrm>
                <a:off x="5280360" y="3448291"/>
                <a:ext cx="180000" cy="360000"/>
              </a:xfrm>
              <a:prstGeom prst="rect">
                <a:avLst/>
              </a:prstGeom>
            </p:spPr>
          </p:pic>
        </mc:Fallback>
      </mc:AlternateContent>
      <p:pic>
        <p:nvPicPr>
          <p:cNvPr id="39" name="Picture 38">
            <a:extLst>
              <a:ext uri="{FF2B5EF4-FFF2-40B4-BE49-F238E27FC236}">
                <a16:creationId xmlns:a16="http://schemas.microsoft.com/office/drawing/2014/main" id="{88B6C7FB-B767-0D7A-7977-66B8BDB73695}"/>
              </a:ext>
            </a:extLst>
          </p:cNvPr>
          <p:cNvPicPr>
            <a:picLocks noChangeAspect="1"/>
          </p:cNvPicPr>
          <p:nvPr/>
        </p:nvPicPr>
        <p:blipFill>
          <a:blip r:embed="rId39"/>
          <a:stretch>
            <a:fillRect/>
          </a:stretch>
        </p:blipFill>
        <p:spPr>
          <a:xfrm rot="18267476">
            <a:off x="5237889" y="3292548"/>
            <a:ext cx="1195901" cy="276486"/>
          </a:xfrm>
          <a:prstGeom prst="rect">
            <a:avLst/>
          </a:prstGeom>
        </p:spPr>
      </p:pic>
      <p:pic>
        <p:nvPicPr>
          <p:cNvPr id="41" name="Picture 40">
            <a:extLst>
              <a:ext uri="{FF2B5EF4-FFF2-40B4-BE49-F238E27FC236}">
                <a16:creationId xmlns:a16="http://schemas.microsoft.com/office/drawing/2014/main" id="{3113EB0E-8FBF-8EE6-DD85-74B9B49A8B0F}"/>
              </a:ext>
            </a:extLst>
          </p:cNvPr>
          <p:cNvPicPr>
            <a:picLocks noChangeAspect="1"/>
          </p:cNvPicPr>
          <p:nvPr/>
        </p:nvPicPr>
        <p:blipFill>
          <a:blip r:embed="rId39"/>
          <a:stretch>
            <a:fillRect/>
          </a:stretch>
        </p:blipFill>
        <p:spPr>
          <a:xfrm rot="20523905">
            <a:off x="5707448" y="4053478"/>
            <a:ext cx="930964" cy="222425"/>
          </a:xfrm>
          <a:prstGeom prst="rect">
            <a:avLst/>
          </a:prstGeom>
        </p:spPr>
      </p:pic>
      <p:pic>
        <p:nvPicPr>
          <p:cNvPr id="43" name="Picture 42">
            <a:extLst>
              <a:ext uri="{FF2B5EF4-FFF2-40B4-BE49-F238E27FC236}">
                <a16:creationId xmlns:a16="http://schemas.microsoft.com/office/drawing/2014/main" id="{1740A0AD-E63D-E4ED-912B-34E4E8BA7352}"/>
              </a:ext>
            </a:extLst>
          </p:cNvPr>
          <p:cNvPicPr>
            <a:picLocks noChangeAspect="1"/>
          </p:cNvPicPr>
          <p:nvPr/>
        </p:nvPicPr>
        <p:blipFill>
          <a:blip r:embed="rId39"/>
          <a:stretch>
            <a:fillRect/>
          </a:stretch>
        </p:blipFill>
        <p:spPr>
          <a:xfrm rot="14052676">
            <a:off x="5717448" y="5598183"/>
            <a:ext cx="727464" cy="291785"/>
          </a:xfrm>
          <a:prstGeom prst="rect">
            <a:avLst/>
          </a:prstGeom>
        </p:spPr>
      </p:pic>
      <p:pic>
        <p:nvPicPr>
          <p:cNvPr id="45" name="Picture 44">
            <a:extLst>
              <a:ext uri="{FF2B5EF4-FFF2-40B4-BE49-F238E27FC236}">
                <a16:creationId xmlns:a16="http://schemas.microsoft.com/office/drawing/2014/main" id="{A60C42F9-1491-653D-0327-5B04AF26F8D4}"/>
              </a:ext>
            </a:extLst>
          </p:cNvPr>
          <p:cNvPicPr>
            <a:picLocks noChangeAspect="1"/>
          </p:cNvPicPr>
          <p:nvPr/>
        </p:nvPicPr>
        <p:blipFill>
          <a:blip r:embed="rId39"/>
          <a:stretch>
            <a:fillRect/>
          </a:stretch>
        </p:blipFill>
        <p:spPr>
          <a:xfrm rot="1972970">
            <a:off x="5533410" y="4940851"/>
            <a:ext cx="848218" cy="158230"/>
          </a:xfrm>
          <a:prstGeom prst="rect">
            <a:avLst/>
          </a:prstGeom>
        </p:spPr>
      </p:pic>
      <p:sp>
        <p:nvSpPr>
          <p:cNvPr id="2" name="TextBox 1">
            <a:extLst>
              <a:ext uri="{FF2B5EF4-FFF2-40B4-BE49-F238E27FC236}">
                <a16:creationId xmlns:a16="http://schemas.microsoft.com/office/drawing/2014/main" id="{464F51B8-4FEE-D80D-188D-18CDC5B460CB}"/>
              </a:ext>
            </a:extLst>
          </p:cNvPr>
          <p:cNvSpPr txBox="1"/>
          <p:nvPr/>
        </p:nvSpPr>
        <p:spPr>
          <a:xfrm>
            <a:off x="6332618" y="7108793"/>
            <a:ext cx="535148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Flow of project</a:t>
            </a:r>
          </a:p>
        </p:txBody>
      </p:sp>
    </p:spTree>
    <p:extLst>
      <p:ext uri="{BB962C8B-B14F-4D97-AF65-F5344CB8AC3E}">
        <p14:creationId xmlns:p14="http://schemas.microsoft.com/office/powerpoint/2010/main" val="264533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name="Slide 10">
    <p:bg>
      <p:bgPr>
        <a:gradFill>
          <a:gsLst>
            <a:gs pos="7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4838283" y="574249"/>
            <a:ext cx="5120402" cy="640080"/>
          </a:xfrm>
          <a:prstGeom prst="rect">
            <a:avLst/>
          </a:prstGeom>
          <a:noFill/>
          <a:ln/>
        </p:spPr>
        <p:txBody>
          <a:bodyPr wrap="none" lIns="0" tIns="0" rIns="0" bIns="0" rtlCol="0" anchor="t"/>
          <a:lstStyle/>
          <a:p>
            <a:pPr marL="0" indent="0">
              <a:lnSpc>
                <a:spcPts val="5000"/>
              </a:lnSpc>
              <a:buNone/>
            </a:pPr>
            <a:r>
              <a:rPr lang="en-US" sz="4000" b="1" kern="0" spc="-81" dirty="0">
                <a:solidFill>
                  <a:schemeClr val="accent1"/>
                </a:solidFill>
                <a:highlight>
                  <a:srgbClr val="C0C0C0"/>
                </a:highlight>
                <a:latin typeface="Times New Roman" panose="02020603050405020304" pitchFamily="18" charset="0"/>
                <a:ea typeface="Source Serif Pro Semi Bold" pitchFamily="34" charset="-122"/>
                <a:cs typeface="Times New Roman" panose="02020603050405020304" pitchFamily="18" charset="0"/>
              </a:rPr>
              <a:t>IMPLEMENTATIONS</a:t>
            </a:r>
            <a:endParaRPr lang="en-US" sz="4000" b="1" dirty="0">
              <a:solidFill>
                <a:schemeClr val="accent1"/>
              </a:solidFill>
              <a:highlight>
                <a:srgbClr val="C0C0C0"/>
              </a:highlight>
              <a:latin typeface="Times New Roman" panose="02020603050405020304" pitchFamily="18" charset="0"/>
              <a:cs typeface="Times New Roman" panose="02020603050405020304" pitchFamily="18" charset="0"/>
            </a:endParaRPr>
          </a:p>
        </p:txBody>
      </p:sp>
      <p:sp>
        <p:nvSpPr>
          <p:cNvPr id="3" name="Shape 1"/>
          <p:cNvSpPr/>
          <p:nvPr/>
        </p:nvSpPr>
        <p:spPr>
          <a:xfrm>
            <a:off x="7299960" y="1769031"/>
            <a:ext cx="30480" cy="5766792"/>
          </a:xfrm>
          <a:prstGeom prst="roundRect">
            <a:avLst>
              <a:gd name="adj" fmla="val 299869"/>
            </a:avLst>
          </a:prstGeom>
          <a:solidFill>
            <a:srgbClr val="D6BADD"/>
          </a:solidFill>
          <a:ln/>
        </p:spPr>
      </p:sp>
      <p:sp>
        <p:nvSpPr>
          <p:cNvPr id="4" name="Shape 2"/>
          <p:cNvSpPr/>
          <p:nvPr/>
        </p:nvSpPr>
        <p:spPr>
          <a:xfrm>
            <a:off x="6339245" y="2243376"/>
            <a:ext cx="761643" cy="30480"/>
          </a:xfrm>
          <a:prstGeom prst="roundRect">
            <a:avLst>
              <a:gd name="adj" fmla="val 299869"/>
            </a:avLst>
          </a:prstGeom>
          <a:solidFill>
            <a:srgbClr val="D6BADD"/>
          </a:solidFill>
          <a:ln/>
        </p:spPr>
      </p:sp>
      <p:sp>
        <p:nvSpPr>
          <p:cNvPr id="5" name="Shape 3"/>
          <p:cNvSpPr/>
          <p:nvPr/>
        </p:nvSpPr>
        <p:spPr>
          <a:xfrm>
            <a:off x="7070407" y="2013823"/>
            <a:ext cx="489585" cy="489585"/>
          </a:xfrm>
          <a:prstGeom prst="roundRect">
            <a:avLst>
              <a:gd name="adj" fmla="val 18669"/>
            </a:avLst>
          </a:prstGeom>
          <a:solidFill>
            <a:srgbClr val="F0D4F7"/>
          </a:solidFill>
          <a:ln w="7620">
            <a:solidFill>
              <a:srgbClr val="D6BADD"/>
            </a:solidFill>
            <a:prstDash val="solid"/>
          </a:ln>
        </p:spPr>
      </p:sp>
      <p:sp>
        <p:nvSpPr>
          <p:cNvPr id="6" name="Text 4"/>
          <p:cNvSpPr/>
          <p:nvPr/>
        </p:nvSpPr>
        <p:spPr>
          <a:xfrm>
            <a:off x="7238405" y="2105025"/>
            <a:ext cx="153591" cy="307181"/>
          </a:xfrm>
          <a:prstGeom prst="rect">
            <a:avLst/>
          </a:prstGeom>
          <a:noFill/>
          <a:ln/>
        </p:spPr>
        <p:txBody>
          <a:bodyPr wrap="none" lIns="0" tIns="0" rIns="0" bIns="0" rtlCol="0" anchor="t"/>
          <a:lstStyle/>
          <a:p>
            <a:pPr marL="0" indent="0" algn="ctr">
              <a:lnSpc>
                <a:spcPts val="2400"/>
              </a:lnSpc>
              <a:buNone/>
            </a:pPr>
            <a:r>
              <a:rPr lang="en-US" sz="2400" kern="0" spc="-48" dirty="0">
                <a:solidFill>
                  <a:srgbClr val="272525"/>
                </a:solidFill>
                <a:latin typeface="Times New Roman" panose="02020603050405020304" pitchFamily="18" charset="0"/>
                <a:ea typeface="Source Serif Pro Semi Bold"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3558183" y="1986558"/>
            <a:ext cx="2560201" cy="319921"/>
          </a:xfrm>
          <a:prstGeom prst="rect">
            <a:avLst/>
          </a:prstGeom>
          <a:noFill/>
          <a:ln/>
        </p:spPr>
        <p:txBody>
          <a:bodyPr wrap="none" lIns="0" tIns="0" rIns="0" bIns="0" rtlCol="0" anchor="t"/>
          <a:lstStyle/>
          <a:p>
            <a:pPr marL="0" indent="0" algn="r">
              <a:lnSpc>
                <a:spcPts val="2500"/>
              </a:lnSpc>
              <a:buNone/>
            </a:pPr>
            <a:r>
              <a:rPr lang="en-US" sz="2000" b="1" kern="0" spc="-40"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Phase 1</a:t>
            </a:r>
            <a:endParaRPr lang="en-US" sz="2000" b="1" dirty="0">
              <a:latin typeface="Times New Roman" panose="02020603050405020304" pitchFamily="18" charset="0"/>
              <a:cs typeface="Times New Roman" panose="02020603050405020304" pitchFamily="18" charset="0"/>
            </a:endParaRPr>
          </a:p>
        </p:txBody>
      </p:sp>
      <p:sp>
        <p:nvSpPr>
          <p:cNvPr id="8" name="Text 6"/>
          <p:cNvSpPr/>
          <p:nvPr/>
        </p:nvSpPr>
        <p:spPr>
          <a:xfrm>
            <a:off x="761643" y="2436971"/>
            <a:ext cx="5356741" cy="1032064"/>
          </a:xfrm>
          <a:prstGeom prst="rect">
            <a:avLst/>
          </a:prstGeom>
          <a:noFill/>
          <a:ln/>
        </p:spPr>
        <p:txBody>
          <a:bodyPr wrap="square" lIns="0" tIns="0" rIns="0" bIns="0" rtlCol="0" anchor="t"/>
          <a:lstStyle/>
          <a:p>
            <a:pPr algn="r">
              <a:lnSpc>
                <a:spcPts val="2700"/>
              </a:lnSpc>
            </a:pPr>
            <a:r>
              <a:rPr lang="en-US" sz="2000" dirty="0">
                <a:latin typeface="Times New Roman" panose="02020603050405020304" pitchFamily="18" charset="0"/>
                <a:cs typeface="Times New Roman" panose="02020603050405020304" pitchFamily="18" charset="0"/>
              </a:rPr>
              <a:t>Collect and analyze data from user activities and external sources such as fashion trends and seasonality.</a:t>
            </a:r>
          </a:p>
          <a:p>
            <a:pPr marL="0" indent="0" algn="r">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9" name="Shape 7"/>
          <p:cNvSpPr/>
          <p:nvPr/>
        </p:nvSpPr>
        <p:spPr>
          <a:xfrm>
            <a:off x="7529513" y="3331369"/>
            <a:ext cx="761643" cy="30480"/>
          </a:xfrm>
          <a:prstGeom prst="roundRect">
            <a:avLst>
              <a:gd name="adj" fmla="val 299869"/>
            </a:avLst>
          </a:prstGeom>
          <a:solidFill>
            <a:srgbClr val="D6BADD"/>
          </a:solidFill>
          <a:ln/>
        </p:spPr>
      </p:sp>
      <p:sp>
        <p:nvSpPr>
          <p:cNvPr id="10" name="Shape 8"/>
          <p:cNvSpPr/>
          <p:nvPr/>
        </p:nvSpPr>
        <p:spPr>
          <a:xfrm>
            <a:off x="7070407" y="3101816"/>
            <a:ext cx="489585" cy="489585"/>
          </a:xfrm>
          <a:prstGeom prst="roundRect">
            <a:avLst>
              <a:gd name="adj" fmla="val 18669"/>
            </a:avLst>
          </a:prstGeom>
          <a:solidFill>
            <a:srgbClr val="F0D4F7"/>
          </a:solidFill>
          <a:ln w="7620">
            <a:solidFill>
              <a:srgbClr val="D6BADD"/>
            </a:solidFill>
            <a:prstDash val="solid"/>
          </a:ln>
        </p:spPr>
      </p:sp>
      <p:sp>
        <p:nvSpPr>
          <p:cNvPr id="11" name="Text 9"/>
          <p:cNvSpPr/>
          <p:nvPr/>
        </p:nvSpPr>
        <p:spPr>
          <a:xfrm>
            <a:off x="7238405" y="3193018"/>
            <a:ext cx="153591" cy="307181"/>
          </a:xfrm>
          <a:prstGeom prst="rect">
            <a:avLst/>
          </a:prstGeom>
          <a:noFill/>
          <a:ln/>
        </p:spPr>
        <p:txBody>
          <a:bodyPr wrap="none" lIns="0" tIns="0" rIns="0" bIns="0" rtlCol="0" anchor="t"/>
          <a:lstStyle/>
          <a:p>
            <a:pPr marL="0" indent="0" algn="ctr">
              <a:lnSpc>
                <a:spcPts val="2400"/>
              </a:lnSpc>
              <a:buNone/>
            </a:pPr>
            <a:r>
              <a:rPr lang="en-US" sz="2400" kern="0" spc="-48" dirty="0">
                <a:solidFill>
                  <a:srgbClr val="272525"/>
                </a:solidFill>
                <a:latin typeface="Times New Roman" panose="02020603050405020304" pitchFamily="18" charset="0"/>
                <a:ea typeface="Source Serif Pro Semi Bold"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8512016" y="3074551"/>
            <a:ext cx="2560201" cy="319921"/>
          </a:xfrm>
          <a:prstGeom prst="rect">
            <a:avLst/>
          </a:prstGeom>
          <a:noFill/>
          <a:ln/>
        </p:spPr>
        <p:txBody>
          <a:bodyPr wrap="none" lIns="0" tIns="0" rIns="0" bIns="0" rtlCol="0" anchor="t"/>
          <a:lstStyle/>
          <a:p>
            <a:pPr marL="0" indent="0" algn="l">
              <a:lnSpc>
                <a:spcPts val="2500"/>
              </a:lnSpc>
              <a:buNone/>
            </a:pPr>
            <a:r>
              <a:rPr lang="en-US" sz="2000" b="1" kern="0" spc="-40"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Phase 2</a:t>
            </a:r>
            <a:endParaRPr lang="en-US" sz="2000" b="1" dirty="0">
              <a:latin typeface="Times New Roman" panose="02020603050405020304" pitchFamily="18" charset="0"/>
              <a:cs typeface="Times New Roman" panose="02020603050405020304" pitchFamily="18" charset="0"/>
            </a:endParaRPr>
          </a:p>
        </p:txBody>
      </p:sp>
      <p:sp>
        <p:nvSpPr>
          <p:cNvPr id="13" name="Text 11"/>
          <p:cNvSpPr/>
          <p:nvPr/>
        </p:nvSpPr>
        <p:spPr>
          <a:xfrm>
            <a:off x="8512016" y="3524963"/>
            <a:ext cx="5356741" cy="1045607"/>
          </a:xfrm>
          <a:prstGeom prst="rect">
            <a:avLst/>
          </a:prstGeom>
          <a:noFill/>
          <a:ln/>
        </p:spPr>
        <p:txBody>
          <a:bodyPr wrap="square" lIns="0" tIns="0" rIns="0" bIns="0" rtlCol="0" anchor="t"/>
          <a:lstStyle/>
          <a:p>
            <a:pPr>
              <a:lnSpc>
                <a:spcPts val="2700"/>
              </a:lnSpc>
            </a:pPr>
            <a:r>
              <a:rPr lang="en-US" sz="2000" dirty="0">
                <a:latin typeface="Times New Roman" panose="02020603050405020304" pitchFamily="18" charset="0"/>
                <a:cs typeface="Times New Roman" panose="02020603050405020304" pitchFamily="18" charset="0"/>
              </a:rPr>
              <a:t>Implement AR to enable users to visualize how clothes will look on their body by overlaying garments onto their image in real time.</a:t>
            </a:r>
          </a:p>
          <a:p>
            <a:pPr marL="0" indent="0" algn="l">
              <a:lnSpc>
                <a:spcPts val="2700"/>
              </a:lnSpc>
              <a:buNone/>
            </a:pPr>
            <a:endParaRPr lang="en-US" dirty="0">
              <a:latin typeface="Times New Roman" panose="02020603050405020304" pitchFamily="18" charset="0"/>
              <a:cs typeface="Times New Roman" panose="02020603050405020304" pitchFamily="18" charset="0"/>
            </a:endParaRPr>
          </a:p>
        </p:txBody>
      </p:sp>
      <p:sp>
        <p:nvSpPr>
          <p:cNvPr id="14" name="Shape 12"/>
          <p:cNvSpPr/>
          <p:nvPr/>
        </p:nvSpPr>
        <p:spPr>
          <a:xfrm>
            <a:off x="6339245" y="4310539"/>
            <a:ext cx="761643" cy="30480"/>
          </a:xfrm>
          <a:prstGeom prst="roundRect">
            <a:avLst>
              <a:gd name="adj" fmla="val 299869"/>
            </a:avLst>
          </a:prstGeom>
          <a:solidFill>
            <a:srgbClr val="D6BADD"/>
          </a:solidFill>
          <a:ln/>
        </p:spPr>
      </p:sp>
      <p:sp>
        <p:nvSpPr>
          <p:cNvPr id="15" name="Shape 13"/>
          <p:cNvSpPr/>
          <p:nvPr/>
        </p:nvSpPr>
        <p:spPr>
          <a:xfrm>
            <a:off x="7070407" y="4080986"/>
            <a:ext cx="489585" cy="489585"/>
          </a:xfrm>
          <a:prstGeom prst="roundRect">
            <a:avLst>
              <a:gd name="adj" fmla="val 18669"/>
            </a:avLst>
          </a:prstGeom>
          <a:solidFill>
            <a:srgbClr val="F0D4F7"/>
          </a:solidFill>
          <a:ln w="7620">
            <a:solidFill>
              <a:srgbClr val="D6BADD"/>
            </a:solidFill>
            <a:prstDash val="solid"/>
          </a:ln>
        </p:spPr>
      </p:sp>
      <p:sp>
        <p:nvSpPr>
          <p:cNvPr id="16" name="Text 14"/>
          <p:cNvSpPr/>
          <p:nvPr/>
        </p:nvSpPr>
        <p:spPr>
          <a:xfrm>
            <a:off x="7238405" y="4172188"/>
            <a:ext cx="153591" cy="307181"/>
          </a:xfrm>
          <a:prstGeom prst="rect">
            <a:avLst/>
          </a:prstGeom>
          <a:noFill/>
          <a:ln/>
        </p:spPr>
        <p:txBody>
          <a:bodyPr wrap="none" lIns="0" tIns="0" rIns="0" bIns="0" rtlCol="0" anchor="t"/>
          <a:lstStyle/>
          <a:p>
            <a:pPr marL="0" indent="0" algn="ctr">
              <a:lnSpc>
                <a:spcPts val="2400"/>
              </a:lnSpc>
              <a:buNone/>
            </a:pPr>
            <a:r>
              <a:rPr lang="en-US" sz="2400" kern="0" spc="-48" dirty="0">
                <a:solidFill>
                  <a:srgbClr val="272525"/>
                </a:solidFill>
                <a:latin typeface="Times New Roman" panose="02020603050405020304" pitchFamily="18" charset="0"/>
                <a:ea typeface="Source Serif Pro Semi Bold"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7" name="Text 15"/>
          <p:cNvSpPr/>
          <p:nvPr/>
        </p:nvSpPr>
        <p:spPr>
          <a:xfrm>
            <a:off x="3496628" y="4053721"/>
            <a:ext cx="2560201" cy="319921"/>
          </a:xfrm>
          <a:prstGeom prst="rect">
            <a:avLst/>
          </a:prstGeom>
          <a:noFill/>
          <a:ln/>
        </p:spPr>
        <p:txBody>
          <a:bodyPr wrap="none" lIns="0" tIns="0" rIns="0" bIns="0" rtlCol="0" anchor="t"/>
          <a:lstStyle/>
          <a:p>
            <a:pPr marL="0" indent="0" algn="r">
              <a:lnSpc>
                <a:spcPts val="2500"/>
              </a:lnSpc>
              <a:buNone/>
            </a:pPr>
            <a:r>
              <a:rPr lang="en-US" sz="2000" b="1" kern="0" spc="-40"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Phase 3</a:t>
            </a:r>
            <a:endParaRPr lang="en-US" sz="2000" b="1" dirty="0">
              <a:latin typeface="Times New Roman" panose="02020603050405020304" pitchFamily="18" charset="0"/>
              <a:cs typeface="Times New Roman" panose="02020603050405020304" pitchFamily="18" charset="0"/>
            </a:endParaRPr>
          </a:p>
        </p:txBody>
      </p:sp>
      <p:sp>
        <p:nvSpPr>
          <p:cNvPr id="18" name="Text 16"/>
          <p:cNvSpPr/>
          <p:nvPr/>
        </p:nvSpPr>
        <p:spPr>
          <a:xfrm>
            <a:off x="761643" y="4504134"/>
            <a:ext cx="5356741" cy="696278"/>
          </a:xfrm>
          <a:prstGeom prst="rect">
            <a:avLst/>
          </a:prstGeom>
          <a:noFill/>
          <a:ln/>
        </p:spPr>
        <p:txBody>
          <a:bodyPr wrap="square" lIns="0" tIns="0" rIns="0" bIns="0" rtlCol="0" anchor="t"/>
          <a:lstStyle/>
          <a:p>
            <a:pPr marL="0" indent="0" algn="r">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19" name="Shape 17"/>
          <p:cNvSpPr/>
          <p:nvPr/>
        </p:nvSpPr>
        <p:spPr>
          <a:xfrm>
            <a:off x="7529513" y="5289828"/>
            <a:ext cx="761643" cy="30480"/>
          </a:xfrm>
          <a:prstGeom prst="roundRect">
            <a:avLst>
              <a:gd name="adj" fmla="val 299869"/>
            </a:avLst>
          </a:prstGeom>
          <a:solidFill>
            <a:srgbClr val="D6BADD"/>
          </a:solidFill>
          <a:ln/>
        </p:spPr>
      </p:sp>
      <p:sp>
        <p:nvSpPr>
          <p:cNvPr id="20" name="Shape 18"/>
          <p:cNvSpPr/>
          <p:nvPr/>
        </p:nvSpPr>
        <p:spPr>
          <a:xfrm>
            <a:off x="7070407" y="5060275"/>
            <a:ext cx="489585" cy="489585"/>
          </a:xfrm>
          <a:prstGeom prst="roundRect">
            <a:avLst>
              <a:gd name="adj" fmla="val 18669"/>
            </a:avLst>
          </a:prstGeom>
          <a:solidFill>
            <a:srgbClr val="F0D4F7"/>
          </a:solidFill>
          <a:ln w="7620">
            <a:solidFill>
              <a:srgbClr val="D6BADD"/>
            </a:solidFill>
            <a:prstDash val="solid"/>
          </a:ln>
        </p:spPr>
      </p:sp>
      <p:sp>
        <p:nvSpPr>
          <p:cNvPr id="21" name="Text 19"/>
          <p:cNvSpPr/>
          <p:nvPr/>
        </p:nvSpPr>
        <p:spPr>
          <a:xfrm>
            <a:off x="7238405" y="5151477"/>
            <a:ext cx="153591" cy="307181"/>
          </a:xfrm>
          <a:prstGeom prst="rect">
            <a:avLst/>
          </a:prstGeom>
          <a:noFill/>
          <a:ln/>
        </p:spPr>
        <p:txBody>
          <a:bodyPr wrap="none" lIns="0" tIns="0" rIns="0" bIns="0" rtlCol="0" anchor="t"/>
          <a:lstStyle/>
          <a:p>
            <a:pPr marL="0" indent="0" algn="ctr">
              <a:lnSpc>
                <a:spcPts val="2400"/>
              </a:lnSpc>
              <a:buNone/>
            </a:pPr>
            <a:r>
              <a:rPr lang="en-US" sz="2400" kern="0" spc="-48" dirty="0">
                <a:solidFill>
                  <a:srgbClr val="272525"/>
                </a:solidFill>
                <a:latin typeface="Times New Roman" panose="02020603050405020304" pitchFamily="18" charset="0"/>
                <a:ea typeface="Source Serif Pro Semi Bold"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2" name="Text 20"/>
          <p:cNvSpPr/>
          <p:nvPr/>
        </p:nvSpPr>
        <p:spPr>
          <a:xfrm>
            <a:off x="8512016" y="5033010"/>
            <a:ext cx="2560201" cy="319921"/>
          </a:xfrm>
          <a:prstGeom prst="rect">
            <a:avLst/>
          </a:prstGeom>
          <a:noFill/>
          <a:ln/>
        </p:spPr>
        <p:txBody>
          <a:bodyPr wrap="none" lIns="0" tIns="0" rIns="0" bIns="0" rtlCol="0" anchor="t"/>
          <a:lstStyle/>
          <a:p>
            <a:pPr marL="0" indent="0" algn="l">
              <a:lnSpc>
                <a:spcPts val="2500"/>
              </a:lnSpc>
              <a:buNone/>
            </a:pPr>
            <a:r>
              <a:rPr lang="en-US" sz="2000" b="1" kern="0" spc="-40"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Phase 4</a:t>
            </a:r>
            <a:endParaRPr lang="en-US" sz="2000" b="1" dirty="0">
              <a:latin typeface="Times New Roman" panose="02020603050405020304" pitchFamily="18" charset="0"/>
              <a:cs typeface="Times New Roman" panose="02020603050405020304" pitchFamily="18" charset="0"/>
            </a:endParaRPr>
          </a:p>
        </p:txBody>
      </p:sp>
      <p:sp>
        <p:nvSpPr>
          <p:cNvPr id="23" name="Text 21"/>
          <p:cNvSpPr/>
          <p:nvPr/>
        </p:nvSpPr>
        <p:spPr>
          <a:xfrm>
            <a:off x="8512016" y="5455205"/>
            <a:ext cx="5356741" cy="696278"/>
          </a:xfrm>
          <a:prstGeom prst="rect">
            <a:avLst/>
          </a:prstGeom>
          <a:noFill/>
          <a:ln/>
        </p:spPr>
        <p:txBody>
          <a:bodyPr wrap="square" lIns="0" tIns="0" rIns="0" bIns="0" rtlCol="0" anchor="t"/>
          <a:lstStyle/>
          <a:p>
            <a:pPr>
              <a:lnSpc>
                <a:spcPts val="2700"/>
              </a:lnSpc>
            </a:pPr>
            <a:r>
              <a:rPr lang="en-US" sz="2000" dirty="0">
                <a:latin typeface="Times New Roman" panose="02020603050405020304" pitchFamily="18" charset="0"/>
                <a:cs typeface="Times New Roman" panose="02020603050405020304" pitchFamily="18" charset="0"/>
              </a:rPr>
              <a:t>Analyze user body measurements, purchase returns, and feedback to suggest the best-fitting size.</a:t>
            </a:r>
          </a:p>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sp>
        <p:nvSpPr>
          <p:cNvPr id="24" name="Shape 22"/>
          <p:cNvSpPr/>
          <p:nvPr/>
        </p:nvSpPr>
        <p:spPr>
          <a:xfrm>
            <a:off x="6339245" y="6269117"/>
            <a:ext cx="761643" cy="30480"/>
          </a:xfrm>
          <a:prstGeom prst="roundRect">
            <a:avLst>
              <a:gd name="adj" fmla="val 299869"/>
            </a:avLst>
          </a:prstGeom>
          <a:solidFill>
            <a:srgbClr val="D6BADD"/>
          </a:solidFill>
          <a:ln/>
        </p:spPr>
      </p:sp>
      <p:sp>
        <p:nvSpPr>
          <p:cNvPr id="25" name="Shape 23"/>
          <p:cNvSpPr/>
          <p:nvPr/>
        </p:nvSpPr>
        <p:spPr>
          <a:xfrm>
            <a:off x="7070407" y="6039564"/>
            <a:ext cx="489585" cy="489585"/>
          </a:xfrm>
          <a:prstGeom prst="roundRect">
            <a:avLst>
              <a:gd name="adj" fmla="val 18669"/>
            </a:avLst>
          </a:prstGeom>
          <a:solidFill>
            <a:srgbClr val="F0D4F7"/>
          </a:solidFill>
          <a:ln w="7620">
            <a:solidFill>
              <a:srgbClr val="D6BADD"/>
            </a:solidFill>
            <a:prstDash val="solid"/>
          </a:ln>
        </p:spPr>
      </p:sp>
      <p:sp>
        <p:nvSpPr>
          <p:cNvPr id="26" name="Text 24"/>
          <p:cNvSpPr/>
          <p:nvPr/>
        </p:nvSpPr>
        <p:spPr>
          <a:xfrm>
            <a:off x="7238405" y="6130766"/>
            <a:ext cx="153591" cy="307181"/>
          </a:xfrm>
          <a:prstGeom prst="rect">
            <a:avLst/>
          </a:prstGeom>
          <a:noFill/>
          <a:ln/>
        </p:spPr>
        <p:txBody>
          <a:bodyPr wrap="none" lIns="0" tIns="0" rIns="0" bIns="0" rtlCol="0" anchor="t"/>
          <a:lstStyle/>
          <a:p>
            <a:pPr marL="0" indent="0" algn="ctr">
              <a:lnSpc>
                <a:spcPts val="2400"/>
              </a:lnSpc>
              <a:buNone/>
            </a:pPr>
            <a:r>
              <a:rPr lang="en-US" sz="2400" kern="0" spc="-48" dirty="0">
                <a:solidFill>
                  <a:srgbClr val="272525"/>
                </a:solidFill>
                <a:latin typeface="Times New Roman" panose="02020603050405020304" pitchFamily="18" charset="0"/>
                <a:ea typeface="Source Serif Pro Semi Bold" pitchFamily="34" charset="-122"/>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p:txBody>
      </p:sp>
      <p:sp>
        <p:nvSpPr>
          <p:cNvPr id="27" name="Text 25"/>
          <p:cNvSpPr/>
          <p:nvPr/>
        </p:nvSpPr>
        <p:spPr>
          <a:xfrm>
            <a:off x="3558183" y="6012299"/>
            <a:ext cx="2560201" cy="319921"/>
          </a:xfrm>
          <a:prstGeom prst="rect">
            <a:avLst/>
          </a:prstGeom>
          <a:noFill/>
          <a:ln/>
        </p:spPr>
        <p:txBody>
          <a:bodyPr wrap="none" lIns="0" tIns="0" rIns="0" bIns="0" rtlCol="0" anchor="t"/>
          <a:lstStyle/>
          <a:p>
            <a:pPr marL="0" indent="0" algn="r">
              <a:lnSpc>
                <a:spcPts val="2500"/>
              </a:lnSpc>
              <a:buNone/>
            </a:pPr>
            <a:r>
              <a:rPr lang="en-US" sz="2000" b="1" kern="0" spc="-40"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Phase 5</a:t>
            </a:r>
            <a:endParaRPr lang="en-US" sz="2000" b="1" dirty="0">
              <a:latin typeface="Times New Roman" panose="02020603050405020304" pitchFamily="18" charset="0"/>
              <a:cs typeface="Times New Roman" panose="02020603050405020304" pitchFamily="18" charset="0"/>
            </a:endParaRPr>
          </a:p>
        </p:txBody>
      </p:sp>
      <p:sp>
        <p:nvSpPr>
          <p:cNvPr id="28" name="Text 26"/>
          <p:cNvSpPr/>
          <p:nvPr/>
        </p:nvSpPr>
        <p:spPr>
          <a:xfrm>
            <a:off x="761643" y="6462713"/>
            <a:ext cx="5356741" cy="986106"/>
          </a:xfrm>
          <a:prstGeom prst="rect">
            <a:avLst/>
          </a:prstGeom>
          <a:noFill/>
          <a:ln/>
        </p:spPr>
        <p:txBody>
          <a:bodyPr wrap="square" lIns="0" tIns="0" rIns="0" bIns="0" rtlCol="0" anchor="t"/>
          <a:lstStyle/>
          <a:p>
            <a:pPr algn="just"/>
            <a:r>
              <a:rPr lang="en-US" sz="2000" dirty="0">
                <a:latin typeface="Times New Roman" panose="02020603050405020304" pitchFamily="18" charset="0"/>
                <a:cs typeface="Times New Roman" panose="02020603050405020304" pitchFamily="18" charset="0"/>
              </a:rPr>
              <a:t>Continuously refine algorithms using reinforcement learning to adapt to changing fashion trends and individual preferences.</a:t>
            </a:r>
            <a:endParaRPr lang="en-GB" sz="2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07BF322-C119-CC01-6908-D9F0D4498437}"/>
              </a:ext>
            </a:extLst>
          </p:cNvPr>
          <p:cNvSpPr txBox="1"/>
          <p:nvPr/>
        </p:nvSpPr>
        <p:spPr>
          <a:xfrm>
            <a:off x="692527" y="4409034"/>
            <a:ext cx="6209884" cy="1015663"/>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Implement AR to enable users to visualize how clothes will look on their body by overlaying garments onto their image in real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48347"/>
          <a:stretch/>
        </p:blipFill>
        <p:spPr>
          <a:xfrm>
            <a:off x="0" y="0"/>
            <a:ext cx="14630400" cy="3019425"/>
          </a:xfrm>
          <a:prstGeom prst="rect">
            <a:avLst/>
          </a:prstGeom>
        </p:spPr>
      </p:pic>
      <p:sp>
        <p:nvSpPr>
          <p:cNvPr id="3" name="Text 0"/>
          <p:cNvSpPr/>
          <p:nvPr/>
        </p:nvSpPr>
        <p:spPr>
          <a:xfrm>
            <a:off x="805696" y="3510677"/>
            <a:ext cx="13019008" cy="1354217"/>
          </a:xfrm>
          <a:prstGeom prst="rect">
            <a:avLst/>
          </a:prstGeom>
          <a:noFill/>
          <a:ln/>
        </p:spPr>
        <p:txBody>
          <a:bodyPr wrap="square" lIns="0" tIns="0" rIns="0" bIns="0" rtlCol="0" anchor="t"/>
          <a:lstStyle/>
          <a:p>
            <a:pPr marL="0" indent="0">
              <a:lnSpc>
                <a:spcPts val="5300"/>
              </a:lnSpc>
              <a:buNone/>
            </a:pPr>
            <a:r>
              <a:rPr lang="en-US" sz="4250" kern="0" spc="-85" dirty="0">
                <a:solidFill>
                  <a:srgbClr val="000000"/>
                </a:solidFill>
                <a:latin typeface="Times New Roman" panose="02020603050405020304" pitchFamily="18" charset="0"/>
                <a:ea typeface="Source Serif Pro Semi Bold" pitchFamily="34" charset="-122"/>
                <a:cs typeface="Times New Roman" panose="02020603050405020304" pitchFamily="18" charset="0"/>
              </a:rPr>
              <a:t>Capturing 3D Body Scans for Precise Fit Recommendations</a:t>
            </a:r>
            <a:endParaRPr lang="en-US" sz="42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01948" y="4577179"/>
            <a:ext cx="575429" cy="575429"/>
          </a:xfrm>
          <a:prstGeom prst="rect">
            <a:avLst/>
          </a:prstGeom>
        </p:spPr>
      </p:pic>
      <p:sp>
        <p:nvSpPr>
          <p:cNvPr id="5" name="Text 1"/>
          <p:cNvSpPr/>
          <p:nvPr/>
        </p:nvSpPr>
        <p:spPr>
          <a:xfrm>
            <a:off x="901948" y="5521372"/>
            <a:ext cx="2708315" cy="338495"/>
          </a:xfrm>
          <a:prstGeom prst="rect">
            <a:avLst/>
          </a:prstGeom>
          <a:noFill/>
          <a:ln/>
        </p:spPr>
        <p:txBody>
          <a:bodyPr wrap="none" lIns="0" tIns="0" rIns="0" bIns="0" rtlCol="0" anchor="t"/>
          <a:lstStyle/>
          <a:p>
            <a:pPr marL="0" indent="0" algn="l">
              <a:lnSpc>
                <a:spcPts val="2650"/>
              </a:lnSpc>
              <a:buNone/>
            </a:pPr>
            <a:r>
              <a:rPr lang="en-US" sz="2400" b="1" kern="0" spc="-43" dirty="0">
                <a:solidFill>
                  <a:srgbClr val="272525"/>
                </a:solidFill>
                <a:latin typeface="Times New Roman" panose="02020603050405020304" pitchFamily="18" charset="0"/>
                <a:ea typeface="Source Serif Pro Semi Bold" pitchFamily="34" charset="-122"/>
                <a:cs typeface="Times New Roman" panose="02020603050405020304" pitchFamily="18" charset="0"/>
              </a:rPr>
              <a:t>3D Body Scanning</a:t>
            </a:r>
            <a:endParaRPr lang="en-US" sz="2400" b="1" dirty="0">
              <a:latin typeface="Times New Roman" panose="02020603050405020304" pitchFamily="18" charset="0"/>
              <a:cs typeface="Times New Roman" panose="02020603050405020304" pitchFamily="18" charset="0"/>
            </a:endParaRPr>
          </a:p>
        </p:txBody>
      </p:sp>
      <p:sp>
        <p:nvSpPr>
          <p:cNvPr id="6" name="Text 2"/>
          <p:cNvSpPr/>
          <p:nvPr/>
        </p:nvSpPr>
        <p:spPr>
          <a:xfrm>
            <a:off x="805696" y="6123980"/>
            <a:ext cx="6336863" cy="1105138"/>
          </a:xfrm>
          <a:prstGeom prst="rect">
            <a:avLst/>
          </a:prstGeom>
          <a:noFill/>
          <a:ln/>
        </p:spPr>
        <p:txBody>
          <a:bodyPr wrap="square" lIns="0" tIns="0" rIns="0" bIns="0" rtlCol="0" anchor="t"/>
          <a:lstStyle/>
          <a:p>
            <a:pPr marL="0" indent="0" algn="l">
              <a:lnSpc>
                <a:spcPts val="2900"/>
              </a:lnSpc>
              <a:buNone/>
            </a:pPr>
            <a:r>
              <a:rPr lang="en-US" sz="24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Advanced scanning technologies capture detailed 3D body measurements, providing accurate data for personalized fit recommendations.</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584094" y="4577178"/>
            <a:ext cx="575429" cy="575429"/>
          </a:xfrm>
          <a:prstGeom prst="rect">
            <a:avLst/>
          </a:prstGeom>
        </p:spPr>
      </p:pic>
      <p:sp>
        <p:nvSpPr>
          <p:cNvPr id="8" name="Text 3"/>
          <p:cNvSpPr/>
          <p:nvPr/>
        </p:nvSpPr>
        <p:spPr>
          <a:xfrm>
            <a:off x="7584094" y="5521373"/>
            <a:ext cx="2708315" cy="338495"/>
          </a:xfrm>
          <a:prstGeom prst="rect">
            <a:avLst/>
          </a:prstGeom>
          <a:noFill/>
          <a:ln/>
        </p:spPr>
        <p:txBody>
          <a:bodyPr wrap="none" lIns="0" tIns="0" rIns="0" bIns="0" rtlCol="0" anchor="t"/>
          <a:lstStyle/>
          <a:p>
            <a:pPr marL="0" indent="0" algn="l">
              <a:lnSpc>
                <a:spcPts val="2650"/>
              </a:lnSpc>
              <a:buNone/>
            </a:pPr>
            <a:r>
              <a:rPr lang="en-US" sz="2400" b="1" kern="0" spc="-43" dirty="0">
                <a:solidFill>
                  <a:srgbClr val="272525"/>
                </a:solidFill>
                <a:latin typeface="Times New Roman" panose="02020603050405020304" pitchFamily="18" charset="0"/>
                <a:ea typeface="Source Serif Pro Semi Bold" pitchFamily="34" charset="-122"/>
                <a:cs typeface="Times New Roman" panose="02020603050405020304" pitchFamily="18" charset="0"/>
              </a:rPr>
              <a:t>Virtual Fitting Rooms</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7584094" y="6155381"/>
            <a:ext cx="6336863" cy="736759"/>
          </a:xfrm>
          <a:prstGeom prst="rect">
            <a:avLst/>
          </a:prstGeom>
          <a:noFill/>
          <a:ln/>
        </p:spPr>
        <p:txBody>
          <a:bodyPr wrap="square" lIns="0" tIns="0" rIns="0" bIns="0" rtlCol="0" anchor="t"/>
          <a:lstStyle/>
          <a:p>
            <a:pPr marL="0" indent="0" algn="l">
              <a:lnSpc>
                <a:spcPts val="2900"/>
              </a:lnSpc>
              <a:buNone/>
            </a:pPr>
            <a:r>
              <a:rPr lang="en-US" sz="24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Users can create virtual avatars representing their 3D body shapes and try on clothes virtually to assess fit and style.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D93569-067B-A07C-AF90-4078DD6E890D}"/>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7E37EEFA-3E69-0F73-E888-D23C600545F7}"/>
              </a:ext>
            </a:extLst>
          </p:cNvPr>
          <p:cNvSpPr/>
          <p:nvPr/>
        </p:nvSpPr>
        <p:spPr>
          <a:xfrm>
            <a:off x="5751094" y="108284"/>
            <a:ext cx="7343749" cy="958159"/>
          </a:xfrm>
          <a:prstGeom prst="rect">
            <a:avLst/>
          </a:prstGeom>
          <a:noFill/>
          <a:ln/>
        </p:spPr>
        <p:txBody>
          <a:bodyPr wrap="square" lIns="0" tIns="0" rIns="0" bIns="0" rtlCol="0" anchor="t"/>
          <a:lstStyle/>
          <a:p>
            <a:pPr marL="0" indent="0">
              <a:lnSpc>
                <a:spcPts val="5500"/>
              </a:lnSpc>
              <a:buNone/>
            </a:pPr>
            <a:r>
              <a:rPr lang="en-US" sz="4400" b="1" dirty="0">
                <a:solidFill>
                  <a:schemeClr val="accent1"/>
                </a:solidFill>
                <a:highlight>
                  <a:srgbClr val="C0C0C0"/>
                </a:highlight>
                <a:latin typeface="Times New Roman" panose="02020603050405020304" pitchFamily="18" charset="0"/>
                <a:cs typeface="Times New Roman" panose="02020603050405020304" pitchFamily="18" charset="0"/>
              </a:rPr>
              <a:t>SNAPSHOTS</a:t>
            </a:r>
          </a:p>
        </p:txBody>
      </p:sp>
      <p:pic>
        <p:nvPicPr>
          <p:cNvPr id="6" name="Picture 5">
            <a:extLst>
              <a:ext uri="{FF2B5EF4-FFF2-40B4-BE49-F238E27FC236}">
                <a16:creationId xmlns:a16="http://schemas.microsoft.com/office/drawing/2014/main" id="{5F8098C2-540B-4AF9-544E-6B22A938CC7B}"/>
              </a:ext>
            </a:extLst>
          </p:cNvPr>
          <p:cNvPicPr>
            <a:picLocks noChangeAspect="1"/>
          </p:cNvPicPr>
          <p:nvPr/>
        </p:nvPicPr>
        <p:blipFill>
          <a:blip r:embed="rId3"/>
          <a:stretch>
            <a:fillRect/>
          </a:stretch>
        </p:blipFill>
        <p:spPr>
          <a:xfrm>
            <a:off x="1319462" y="1010359"/>
            <a:ext cx="12192000" cy="6208881"/>
          </a:xfrm>
          <a:prstGeom prst="rect">
            <a:avLst/>
          </a:prstGeom>
        </p:spPr>
      </p:pic>
      <p:sp>
        <p:nvSpPr>
          <p:cNvPr id="8" name="TextBox 7">
            <a:extLst>
              <a:ext uri="{FF2B5EF4-FFF2-40B4-BE49-F238E27FC236}">
                <a16:creationId xmlns:a16="http://schemas.microsoft.com/office/drawing/2014/main" id="{A7880C73-AE8D-0CFA-D29D-CD079E51DC0B}"/>
              </a:ext>
            </a:extLst>
          </p:cNvPr>
          <p:cNvSpPr txBox="1"/>
          <p:nvPr/>
        </p:nvSpPr>
        <p:spPr>
          <a:xfrm>
            <a:off x="6280484" y="7592505"/>
            <a:ext cx="7315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Snapshot 1: Home Page</a:t>
            </a:r>
          </a:p>
        </p:txBody>
      </p:sp>
    </p:spTree>
    <p:extLst>
      <p:ext uri="{BB962C8B-B14F-4D97-AF65-F5344CB8AC3E}">
        <p14:creationId xmlns:p14="http://schemas.microsoft.com/office/powerpoint/2010/main" val="24095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2E9AAE7-50F6-8FE6-D87B-235AE2A2E9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80C483-C05E-FB92-F172-3E49505C4865}"/>
              </a:ext>
            </a:extLst>
          </p:cNvPr>
          <p:cNvSpPr/>
          <p:nvPr/>
        </p:nvSpPr>
        <p:spPr>
          <a:xfrm>
            <a:off x="5751094" y="108284"/>
            <a:ext cx="7343749" cy="547077"/>
          </a:xfrm>
          <a:prstGeom prst="rect">
            <a:avLst/>
          </a:prstGeom>
          <a:noFill/>
          <a:ln/>
        </p:spPr>
        <p:txBody>
          <a:bodyPr wrap="square" lIns="0" tIns="0" rIns="0" bIns="0" rtlCol="0" anchor="t"/>
          <a:lstStyle/>
          <a:p>
            <a:pPr marL="0" indent="0">
              <a:lnSpc>
                <a:spcPts val="5500"/>
              </a:lnSpc>
              <a:buNone/>
            </a:pPr>
            <a:r>
              <a:rPr lang="en-US" sz="4400" b="1" dirty="0">
                <a:solidFill>
                  <a:schemeClr val="accent1"/>
                </a:solidFill>
                <a:highlight>
                  <a:srgbClr val="C0C0C0"/>
                </a:highlight>
                <a:latin typeface="Times New Roman" panose="02020603050405020304" pitchFamily="18" charset="0"/>
                <a:cs typeface="Times New Roman" panose="02020603050405020304" pitchFamily="18" charset="0"/>
              </a:rPr>
              <a:t>SNAPSHOTS</a:t>
            </a:r>
          </a:p>
        </p:txBody>
      </p:sp>
      <p:pic>
        <p:nvPicPr>
          <p:cNvPr id="33" name="Picture 32">
            <a:extLst>
              <a:ext uri="{FF2B5EF4-FFF2-40B4-BE49-F238E27FC236}">
                <a16:creationId xmlns:a16="http://schemas.microsoft.com/office/drawing/2014/main" id="{C584A188-6241-4A94-6950-FDD34A6FE64A}"/>
              </a:ext>
            </a:extLst>
          </p:cNvPr>
          <p:cNvPicPr>
            <a:picLocks noChangeAspect="1"/>
          </p:cNvPicPr>
          <p:nvPr/>
        </p:nvPicPr>
        <p:blipFill>
          <a:blip r:embed="rId3"/>
          <a:srcRect/>
          <a:stretch/>
        </p:blipFill>
        <p:spPr>
          <a:xfrm>
            <a:off x="10664457" y="4087995"/>
            <a:ext cx="2742418" cy="3404940"/>
          </a:xfrm>
          <a:prstGeom prst="rect">
            <a:avLst/>
          </a:prstGeom>
        </p:spPr>
      </p:pic>
      <p:sp>
        <p:nvSpPr>
          <p:cNvPr id="37" name="Arrow: Right 36">
            <a:extLst>
              <a:ext uri="{FF2B5EF4-FFF2-40B4-BE49-F238E27FC236}">
                <a16:creationId xmlns:a16="http://schemas.microsoft.com/office/drawing/2014/main" id="{8C92475D-78EE-3EED-E21B-128C372173D3}"/>
              </a:ext>
            </a:extLst>
          </p:cNvPr>
          <p:cNvSpPr/>
          <p:nvPr/>
        </p:nvSpPr>
        <p:spPr>
          <a:xfrm>
            <a:off x="4683511" y="5516479"/>
            <a:ext cx="962528" cy="300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5A4140F6-4279-F78C-A3F0-63CB00B3A7F5}"/>
              </a:ext>
            </a:extLst>
          </p:cNvPr>
          <p:cNvSpPr txBox="1"/>
          <p:nvPr/>
        </p:nvSpPr>
        <p:spPr>
          <a:xfrm>
            <a:off x="9279134" y="5312931"/>
            <a:ext cx="830181" cy="707886"/>
          </a:xfrm>
          <a:prstGeom prst="rect">
            <a:avLst/>
          </a:prstGeom>
          <a:noFill/>
        </p:spPr>
        <p:txBody>
          <a:bodyPr wrap="square" rtlCol="0">
            <a:spAutoFit/>
          </a:bodyPr>
          <a:lstStyle/>
          <a:p>
            <a:r>
              <a:rPr lang="en-IN" sz="4000" dirty="0">
                <a:solidFill>
                  <a:schemeClr val="accent1"/>
                </a:solidFill>
              </a:rPr>
              <a:t>==</a:t>
            </a:r>
          </a:p>
        </p:txBody>
      </p:sp>
      <p:pic>
        <p:nvPicPr>
          <p:cNvPr id="4" name="Picture 3">
            <a:extLst>
              <a:ext uri="{FF2B5EF4-FFF2-40B4-BE49-F238E27FC236}">
                <a16:creationId xmlns:a16="http://schemas.microsoft.com/office/drawing/2014/main" id="{318BDA91-3761-1B64-AB49-5CA904C42A6A}"/>
              </a:ext>
            </a:extLst>
          </p:cNvPr>
          <p:cNvPicPr>
            <a:picLocks noChangeAspect="1"/>
          </p:cNvPicPr>
          <p:nvPr/>
        </p:nvPicPr>
        <p:blipFill>
          <a:blip r:embed="rId4"/>
          <a:stretch>
            <a:fillRect/>
          </a:stretch>
        </p:blipFill>
        <p:spPr>
          <a:xfrm>
            <a:off x="898358" y="697976"/>
            <a:ext cx="12833684" cy="2851343"/>
          </a:xfrm>
          <a:prstGeom prst="rect">
            <a:avLst/>
          </a:prstGeom>
        </p:spPr>
      </p:pic>
      <p:pic>
        <p:nvPicPr>
          <p:cNvPr id="6" name="Picture 5">
            <a:extLst>
              <a:ext uri="{FF2B5EF4-FFF2-40B4-BE49-F238E27FC236}">
                <a16:creationId xmlns:a16="http://schemas.microsoft.com/office/drawing/2014/main" id="{3C0A726C-24AB-81CA-120D-2242BFC07D66}"/>
              </a:ext>
            </a:extLst>
          </p:cNvPr>
          <p:cNvPicPr>
            <a:picLocks noChangeAspect="1"/>
          </p:cNvPicPr>
          <p:nvPr/>
        </p:nvPicPr>
        <p:blipFill>
          <a:blip r:embed="rId5"/>
          <a:stretch>
            <a:fillRect/>
          </a:stretch>
        </p:blipFill>
        <p:spPr>
          <a:xfrm>
            <a:off x="1663694" y="4222844"/>
            <a:ext cx="2406316" cy="3254039"/>
          </a:xfrm>
          <a:prstGeom prst="rect">
            <a:avLst/>
          </a:prstGeom>
        </p:spPr>
      </p:pic>
      <p:pic>
        <p:nvPicPr>
          <p:cNvPr id="8" name="Picture 7">
            <a:extLst>
              <a:ext uri="{FF2B5EF4-FFF2-40B4-BE49-F238E27FC236}">
                <a16:creationId xmlns:a16="http://schemas.microsoft.com/office/drawing/2014/main" id="{1C948C18-148A-6506-BDFA-A329DE797AEE}"/>
              </a:ext>
            </a:extLst>
          </p:cNvPr>
          <p:cNvPicPr>
            <a:picLocks noChangeAspect="1"/>
          </p:cNvPicPr>
          <p:nvPr/>
        </p:nvPicPr>
        <p:blipFill>
          <a:blip r:embed="rId6"/>
          <a:stretch>
            <a:fillRect/>
          </a:stretch>
        </p:blipFill>
        <p:spPr>
          <a:xfrm>
            <a:off x="6259428" y="4071944"/>
            <a:ext cx="2406316" cy="3404939"/>
          </a:xfrm>
          <a:prstGeom prst="rect">
            <a:avLst/>
          </a:prstGeom>
        </p:spPr>
      </p:pic>
      <p:sp>
        <p:nvSpPr>
          <p:cNvPr id="10" name="TextBox 9">
            <a:extLst>
              <a:ext uri="{FF2B5EF4-FFF2-40B4-BE49-F238E27FC236}">
                <a16:creationId xmlns:a16="http://schemas.microsoft.com/office/drawing/2014/main" id="{27F26E72-E085-2FA3-E2B3-E5CED3BE08DE}"/>
              </a:ext>
            </a:extLst>
          </p:cNvPr>
          <p:cNvSpPr txBox="1"/>
          <p:nvPr/>
        </p:nvSpPr>
        <p:spPr>
          <a:xfrm>
            <a:off x="6259428" y="3455088"/>
            <a:ext cx="805157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2: Project flow</a:t>
            </a:r>
          </a:p>
        </p:txBody>
      </p:sp>
      <p:sp>
        <p:nvSpPr>
          <p:cNvPr id="22" name="TextBox 21">
            <a:extLst>
              <a:ext uri="{FF2B5EF4-FFF2-40B4-BE49-F238E27FC236}">
                <a16:creationId xmlns:a16="http://schemas.microsoft.com/office/drawing/2014/main" id="{ECE302FA-40BE-ECA8-C3D0-FD847E422EDC}"/>
              </a:ext>
            </a:extLst>
          </p:cNvPr>
          <p:cNvSpPr txBox="1"/>
          <p:nvPr/>
        </p:nvSpPr>
        <p:spPr>
          <a:xfrm>
            <a:off x="6009227" y="7751984"/>
            <a:ext cx="682748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3: Trial on Men wears</a:t>
            </a:r>
          </a:p>
        </p:txBody>
      </p:sp>
    </p:spTree>
    <p:extLst>
      <p:ext uri="{BB962C8B-B14F-4D97-AF65-F5344CB8AC3E}">
        <p14:creationId xmlns:p14="http://schemas.microsoft.com/office/powerpoint/2010/main" val="28146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B4B4BE-98FF-EFCD-06AF-4C8F3C5F2EF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AB6BC6F-E478-D854-AA9A-9F66E5A6688E}"/>
              </a:ext>
            </a:extLst>
          </p:cNvPr>
          <p:cNvSpPr/>
          <p:nvPr/>
        </p:nvSpPr>
        <p:spPr>
          <a:xfrm>
            <a:off x="5378115" y="166356"/>
            <a:ext cx="6782840" cy="958159"/>
          </a:xfrm>
          <a:prstGeom prst="rect">
            <a:avLst/>
          </a:prstGeom>
          <a:noFill/>
          <a:ln/>
        </p:spPr>
        <p:txBody>
          <a:bodyPr wrap="square" lIns="0" tIns="0" rIns="0" bIns="0" rtlCol="0" anchor="t"/>
          <a:lstStyle/>
          <a:p>
            <a:pPr marL="0" indent="0">
              <a:lnSpc>
                <a:spcPts val="5500"/>
              </a:lnSpc>
              <a:buNone/>
            </a:pPr>
            <a:r>
              <a:rPr lang="en-US" sz="4400" b="1" dirty="0">
                <a:solidFill>
                  <a:schemeClr val="accent1"/>
                </a:solidFill>
                <a:highlight>
                  <a:srgbClr val="C0C0C0"/>
                </a:highlight>
                <a:latin typeface="Times New Roman" panose="02020603050405020304" pitchFamily="18" charset="0"/>
                <a:cs typeface="Times New Roman" panose="02020603050405020304" pitchFamily="18" charset="0"/>
              </a:rPr>
              <a:t>SNAPSHOTS</a:t>
            </a:r>
          </a:p>
        </p:txBody>
      </p:sp>
      <p:pic>
        <p:nvPicPr>
          <p:cNvPr id="5" name="Picture 4">
            <a:extLst>
              <a:ext uri="{FF2B5EF4-FFF2-40B4-BE49-F238E27FC236}">
                <a16:creationId xmlns:a16="http://schemas.microsoft.com/office/drawing/2014/main" id="{05BCFBE3-BF52-5884-CAA3-FDDFD4F0F18B}"/>
              </a:ext>
            </a:extLst>
          </p:cNvPr>
          <p:cNvPicPr>
            <a:picLocks noChangeAspect="1"/>
          </p:cNvPicPr>
          <p:nvPr/>
        </p:nvPicPr>
        <p:blipFill>
          <a:blip r:embed="rId3"/>
          <a:srcRect t="5226"/>
          <a:stretch/>
        </p:blipFill>
        <p:spPr>
          <a:xfrm>
            <a:off x="427121" y="801169"/>
            <a:ext cx="13462289" cy="6898148"/>
          </a:xfrm>
          <a:prstGeom prst="rect">
            <a:avLst/>
          </a:prstGeom>
        </p:spPr>
      </p:pic>
      <p:sp>
        <p:nvSpPr>
          <p:cNvPr id="8" name="TextBox 7">
            <a:extLst>
              <a:ext uri="{FF2B5EF4-FFF2-40B4-BE49-F238E27FC236}">
                <a16:creationId xmlns:a16="http://schemas.microsoft.com/office/drawing/2014/main" id="{2037248F-EEE5-7FBB-CDD9-B3DA12961BA4}"/>
              </a:ext>
            </a:extLst>
          </p:cNvPr>
          <p:cNvSpPr txBox="1"/>
          <p:nvPr/>
        </p:nvSpPr>
        <p:spPr>
          <a:xfrm>
            <a:off x="5888717" y="3745468"/>
            <a:ext cx="300261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4: Trial on Saree</a:t>
            </a:r>
          </a:p>
        </p:txBody>
      </p:sp>
      <p:sp>
        <p:nvSpPr>
          <p:cNvPr id="10" name="TextBox 9">
            <a:extLst>
              <a:ext uri="{FF2B5EF4-FFF2-40B4-BE49-F238E27FC236}">
                <a16:creationId xmlns:a16="http://schemas.microsoft.com/office/drawing/2014/main" id="{52EFB7E3-7E5E-BD1D-DE99-CF1AEC0E954D}"/>
              </a:ext>
            </a:extLst>
          </p:cNvPr>
          <p:cNvSpPr txBox="1"/>
          <p:nvPr/>
        </p:nvSpPr>
        <p:spPr>
          <a:xfrm>
            <a:off x="5888718" y="7699317"/>
            <a:ext cx="300261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5: Trial on Skirt</a:t>
            </a:r>
          </a:p>
        </p:txBody>
      </p:sp>
    </p:spTree>
    <p:extLst>
      <p:ext uri="{BB962C8B-B14F-4D97-AF65-F5344CB8AC3E}">
        <p14:creationId xmlns:p14="http://schemas.microsoft.com/office/powerpoint/2010/main" val="10293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9ACEAA-8C59-0395-6AC4-041F8782019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FDECD82-401F-AF8F-81FF-A1DAE76143F9}"/>
              </a:ext>
            </a:extLst>
          </p:cNvPr>
          <p:cNvSpPr/>
          <p:nvPr/>
        </p:nvSpPr>
        <p:spPr>
          <a:xfrm>
            <a:off x="5751094" y="108284"/>
            <a:ext cx="7343749" cy="958159"/>
          </a:xfrm>
          <a:prstGeom prst="rect">
            <a:avLst/>
          </a:prstGeom>
          <a:noFill/>
          <a:ln/>
        </p:spPr>
        <p:txBody>
          <a:bodyPr wrap="square" lIns="0" tIns="0" rIns="0" bIns="0" rtlCol="0" anchor="t"/>
          <a:lstStyle/>
          <a:p>
            <a:pPr marL="0" indent="0">
              <a:lnSpc>
                <a:spcPts val="5500"/>
              </a:lnSpc>
              <a:buNone/>
            </a:pPr>
            <a:r>
              <a:rPr lang="en-US" sz="4400" dirty="0">
                <a:solidFill>
                  <a:schemeClr val="accent1"/>
                </a:solidFill>
                <a:highlight>
                  <a:srgbClr val="C0C0C0"/>
                </a:highlight>
                <a:latin typeface="Times New Roman" panose="02020603050405020304" pitchFamily="18" charset="0"/>
                <a:cs typeface="Times New Roman" panose="02020603050405020304" pitchFamily="18" charset="0"/>
              </a:rPr>
              <a:t>SNAPSHOTS</a:t>
            </a:r>
          </a:p>
        </p:txBody>
      </p:sp>
      <p:pic>
        <p:nvPicPr>
          <p:cNvPr id="25" name="Picture 24">
            <a:extLst>
              <a:ext uri="{FF2B5EF4-FFF2-40B4-BE49-F238E27FC236}">
                <a16:creationId xmlns:a16="http://schemas.microsoft.com/office/drawing/2014/main" id="{57BDD5C8-0704-3C78-71C9-114ACD1AD2E9}"/>
              </a:ext>
            </a:extLst>
          </p:cNvPr>
          <p:cNvPicPr>
            <a:picLocks noChangeAspect="1"/>
          </p:cNvPicPr>
          <p:nvPr/>
        </p:nvPicPr>
        <p:blipFill>
          <a:blip r:embed="rId3"/>
          <a:srcRect/>
          <a:stretch/>
        </p:blipFill>
        <p:spPr>
          <a:xfrm>
            <a:off x="6196263" y="926431"/>
            <a:ext cx="2237874" cy="2902619"/>
          </a:xfrm>
          <a:prstGeom prst="rect">
            <a:avLst/>
          </a:prstGeom>
        </p:spPr>
      </p:pic>
      <p:pic>
        <p:nvPicPr>
          <p:cNvPr id="27" name="Picture 26">
            <a:extLst>
              <a:ext uri="{FF2B5EF4-FFF2-40B4-BE49-F238E27FC236}">
                <a16:creationId xmlns:a16="http://schemas.microsoft.com/office/drawing/2014/main" id="{4FA6ACDD-2AFE-BE9A-0C49-01C64377BD2C}"/>
              </a:ext>
            </a:extLst>
          </p:cNvPr>
          <p:cNvPicPr>
            <a:picLocks noChangeAspect="1"/>
          </p:cNvPicPr>
          <p:nvPr/>
        </p:nvPicPr>
        <p:blipFill>
          <a:blip r:embed="rId4"/>
          <a:srcRect/>
          <a:stretch/>
        </p:blipFill>
        <p:spPr>
          <a:xfrm>
            <a:off x="10723418" y="541422"/>
            <a:ext cx="2739186" cy="3324712"/>
          </a:xfrm>
          <a:prstGeom prst="rect">
            <a:avLst/>
          </a:prstGeom>
        </p:spPr>
      </p:pic>
      <p:pic>
        <p:nvPicPr>
          <p:cNvPr id="29" name="Picture 28">
            <a:extLst>
              <a:ext uri="{FF2B5EF4-FFF2-40B4-BE49-F238E27FC236}">
                <a16:creationId xmlns:a16="http://schemas.microsoft.com/office/drawing/2014/main" id="{975C65E4-3D07-05DA-6AD1-3AF53BB41D6B}"/>
              </a:ext>
            </a:extLst>
          </p:cNvPr>
          <p:cNvPicPr>
            <a:picLocks noChangeAspect="1"/>
          </p:cNvPicPr>
          <p:nvPr/>
        </p:nvPicPr>
        <p:blipFill>
          <a:blip r:embed="rId5"/>
          <a:srcRect/>
          <a:stretch/>
        </p:blipFill>
        <p:spPr>
          <a:xfrm>
            <a:off x="1178379" y="4259180"/>
            <a:ext cx="2580334" cy="3759871"/>
          </a:xfrm>
          <a:prstGeom prst="rect">
            <a:avLst/>
          </a:prstGeom>
        </p:spPr>
      </p:pic>
      <p:pic>
        <p:nvPicPr>
          <p:cNvPr id="33" name="Picture 32">
            <a:extLst>
              <a:ext uri="{FF2B5EF4-FFF2-40B4-BE49-F238E27FC236}">
                <a16:creationId xmlns:a16="http://schemas.microsoft.com/office/drawing/2014/main" id="{EE65B756-2EAE-F389-FD1B-3ECBB180CA30}"/>
              </a:ext>
            </a:extLst>
          </p:cNvPr>
          <p:cNvPicPr>
            <a:picLocks noChangeAspect="1"/>
          </p:cNvPicPr>
          <p:nvPr/>
        </p:nvPicPr>
        <p:blipFill>
          <a:blip r:embed="rId6"/>
          <a:srcRect/>
          <a:stretch/>
        </p:blipFill>
        <p:spPr>
          <a:xfrm>
            <a:off x="10602033" y="4259180"/>
            <a:ext cx="2866671" cy="3826041"/>
          </a:xfrm>
          <a:prstGeom prst="rect">
            <a:avLst/>
          </a:prstGeom>
        </p:spPr>
      </p:pic>
      <p:sp>
        <p:nvSpPr>
          <p:cNvPr id="36" name="Arrow: Right 35">
            <a:extLst>
              <a:ext uri="{FF2B5EF4-FFF2-40B4-BE49-F238E27FC236}">
                <a16:creationId xmlns:a16="http://schemas.microsoft.com/office/drawing/2014/main" id="{B764034C-E09B-7162-D239-BC2087FCBE77}"/>
              </a:ext>
            </a:extLst>
          </p:cNvPr>
          <p:cNvSpPr/>
          <p:nvPr/>
        </p:nvSpPr>
        <p:spPr>
          <a:xfrm>
            <a:off x="4283242" y="2334126"/>
            <a:ext cx="962527" cy="300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Arrow: Right 36">
            <a:extLst>
              <a:ext uri="{FF2B5EF4-FFF2-40B4-BE49-F238E27FC236}">
                <a16:creationId xmlns:a16="http://schemas.microsoft.com/office/drawing/2014/main" id="{833E5496-FFC5-1967-B9E9-D2371CB42586}"/>
              </a:ext>
            </a:extLst>
          </p:cNvPr>
          <p:cNvSpPr/>
          <p:nvPr/>
        </p:nvSpPr>
        <p:spPr>
          <a:xfrm>
            <a:off x="4283242" y="5949615"/>
            <a:ext cx="962528" cy="300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544E2613-B2A6-A1C0-C380-123796E89F6C}"/>
              </a:ext>
            </a:extLst>
          </p:cNvPr>
          <p:cNvSpPr txBox="1"/>
          <p:nvPr/>
        </p:nvSpPr>
        <p:spPr>
          <a:xfrm>
            <a:off x="9260303" y="2130578"/>
            <a:ext cx="830181" cy="707886"/>
          </a:xfrm>
          <a:prstGeom prst="rect">
            <a:avLst/>
          </a:prstGeom>
          <a:noFill/>
        </p:spPr>
        <p:txBody>
          <a:bodyPr wrap="square" rtlCol="0">
            <a:spAutoFit/>
          </a:bodyPr>
          <a:lstStyle/>
          <a:p>
            <a:r>
              <a:rPr lang="en-IN" sz="4000" dirty="0">
                <a:solidFill>
                  <a:schemeClr val="accent1"/>
                </a:solidFill>
              </a:rPr>
              <a:t>==</a:t>
            </a:r>
          </a:p>
        </p:txBody>
      </p:sp>
      <p:sp>
        <p:nvSpPr>
          <p:cNvPr id="39" name="TextBox 38">
            <a:extLst>
              <a:ext uri="{FF2B5EF4-FFF2-40B4-BE49-F238E27FC236}">
                <a16:creationId xmlns:a16="http://schemas.microsoft.com/office/drawing/2014/main" id="{566D93F2-495F-704D-F05B-97718D113E6E}"/>
              </a:ext>
            </a:extLst>
          </p:cNvPr>
          <p:cNvSpPr txBox="1"/>
          <p:nvPr/>
        </p:nvSpPr>
        <p:spPr>
          <a:xfrm>
            <a:off x="9260304" y="5785172"/>
            <a:ext cx="830181" cy="707886"/>
          </a:xfrm>
          <a:prstGeom prst="rect">
            <a:avLst/>
          </a:prstGeom>
          <a:noFill/>
        </p:spPr>
        <p:txBody>
          <a:bodyPr wrap="square" rtlCol="0">
            <a:spAutoFit/>
          </a:bodyPr>
          <a:lstStyle/>
          <a:p>
            <a:r>
              <a:rPr lang="en-IN" sz="4000" dirty="0">
                <a:solidFill>
                  <a:schemeClr val="accent1"/>
                </a:solidFill>
              </a:rPr>
              <a:t>==</a:t>
            </a:r>
          </a:p>
        </p:txBody>
      </p:sp>
      <p:pic>
        <p:nvPicPr>
          <p:cNvPr id="4" name="Picture 3">
            <a:extLst>
              <a:ext uri="{FF2B5EF4-FFF2-40B4-BE49-F238E27FC236}">
                <a16:creationId xmlns:a16="http://schemas.microsoft.com/office/drawing/2014/main" id="{AAB68D57-4413-947E-1A68-5C56E2EB5141}"/>
              </a:ext>
            </a:extLst>
          </p:cNvPr>
          <p:cNvPicPr>
            <a:picLocks noChangeAspect="1"/>
          </p:cNvPicPr>
          <p:nvPr/>
        </p:nvPicPr>
        <p:blipFill>
          <a:blip r:embed="rId7"/>
          <a:stretch>
            <a:fillRect/>
          </a:stretch>
        </p:blipFill>
        <p:spPr>
          <a:xfrm>
            <a:off x="5955629" y="4610092"/>
            <a:ext cx="2480304" cy="3280625"/>
          </a:xfrm>
          <a:prstGeom prst="rect">
            <a:avLst/>
          </a:prstGeom>
        </p:spPr>
      </p:pic>
      <p:sp>
        <p:nvSpPr>
          <p:cNvPr id="7" name="TextBox 6">
            <a:extLst>
              <a:ext uri="{FF2B5EF4-FFF2-40B4-BE49-F238E27FC236}">
                <a16:creationId xmlns:a16="http://schemas.microsoft.com/office/drawing/2014/main" id="{78588211-6C25-648C-83E5-473F8A0F7C4B}"/>
              </a:ext>
            </a:extLst>
          </p:cNvPr>
          <p:cNvSpPr txBox="1"/>
          <p:nvPr/>
        </p:nvSpPr>
        <p:spPr>
          <a:xfrm>
            <a:off x="6017793" y="3970420"/>
            <a:ext cx="73152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6: Trial on Gown</a:t>
            </a:r>
          </a:p>
        </p:txBody>
      </p:sp>
      <p:sp>
        <p:nvSpPr>
          <p:cNvPr id="9" name="TextBox 8">
            <a:extLst>
              <a:ext uri="{FF2B5EF4-FFF2-40B4-BE49-F238E27FC236}">
                <a16:creationId xmlns:a16="http://schemas.microsoft.com/office/drawing/2014/main" id="{3562D639-7DC5-3484-FB3E-0DB1113A9391}"/>
              </a:ext>
            </a:extLst>
          </p:cNvPr>
          <p:cNvSpPr txBox="1"/>
          <p:nvPr/>
        </p:nvSpPr>
        <p:spPr>
          <a:xfrm>
            <a:off x="5924813" y="7819659"/>
            <a:ext cx="73152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Snapshot 7: Trial on Fancy top</a:t>
            </a:r>
          </a:p>
        </p:txBody>
      </p:sp>
      <p:pic>
        <p:nvPicPr>
          <p:cNvPr id="5" name="Picture 4">
            <a:extLst>
              <a:ext uri="{FF2B5EF4-FFF2-40B4-BE49-F238E27FC236}">
                <a16:creationId xmlns:a16="http://schemas.microsoft.com/office/drawing/2014/main" id="{E6464918-D8A2-425C-7810-4A73EA972865}"/>
              </a:ext>
            </a:extLst>
          </p:cNvPr>
          <p:cNvPicPr>
            <a:picLocks noChangeAspect="1"/>
          </p:cNvPicPr>
          <p:nvPr/>
        </p:nvPicPr>
        <p:blipFill>
          <a:blip r:embed="rId8"/>
          <a:stretch>
            <a:fillRect/>
          </a:stretch>
        </p:blipFill>
        <p:spPr>
          <a:xfrm>
            <a:off x="1167796" y="573506"/>
            <a:ext cx="2560716" cy="3476482"/>
          </a:xfrm>
          <a:prstGeom prst="rect">
            <a:avLst/>
          </a:prstGeom>
        </p:spPr>
      </p:pic>
    </p:spTree>
    <p:extLst>
      <p:ext uri="{BB962C8B-B14F-4D97-AF65-F5344CB8AC3E}">
        <p14:creationId xmlns:p14="http://schemas.microsoft.com/office/powerpoint/2010/main" val="150370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2939143" y="975360"/>
            <a:ext cx="10853532" cy="1066443"/>
          </a:xfrm>
          <a:prstGeom prst="rect">
            <a:avLst/>
          </a:prstGeom>
          <a:noFill/>
          <a:ln/>
        </p:spPr>
        <p:txBody>
          <a:bodyPr wrap="square" lIns="0" tIns="0" rIns="0" bIns="0" rtlCol="0" anchor="t"/>
          <a:lstStyle/>
          <a:p>
            <a:pPr marL="0" indent="0">
              <a:lnSpc>
                <a:spcPts val="5500"/>
              </a:lnSpc>
              <a:buNone/>
            </a:pPr>
            <a:r>
              <a:rPr lang="en-US" sz="4400" b="1" dirty="0">
                <a:solidFill>
                  <a:schemeClr val="accent1"/>
                </a:solidFill>
                <a:highlight>
                  <a:srgbClr val="C0C0C0"/>
                </a:highlight>
                <a:latin typeface="Times New Roman" panose="02020603050405020304" pitchFamily="18" charset="0"/>
                <a:cs typeface="Times New Roman" panose="02020603050405020304" pitchFamily="18" charset="0"/>
              </a:rPr>
              <a:t>BENEFITS</a:t>
            </a:r>
          </a:p>
        </p:txBody>
      </p:sp>
      <p:pic>
        <p:nvPicPr>
          <p:cNvPr id="3" name="Image 0" descr="preencoded.png"/>
          <p:cNvPicPr>
            <a:picLocks noChangeAspect="1"/>
          </p:cNvPicPr>
          <p:nvPr/>
        </p:nvPicPr>
        <p:blipFill>
          <a:blip r:embed="rId3"/>
          <a:stretch>
            <a:fillRect/>
          </a:stretch>
        </p:blipFill>
        <p:spPr>
          <a:xfrm>
            <a:off x="3435191" y="2862143"/>
            <a:ext cx="1282422" cy="830580"/>
          </a:xfrm>
          <a:prstGeom prst="rect">
            <a:avLst/>
          </a:prstGeom>
        </p:spPr>
      </p:pic>
      <p:sp>
        <p:nvSpPr>
          <p:cNvPr id="4" name="Text 1"/>
          <p:cNvSpPr/>
          <p:nvPr/>
        </p:nvSpPr>
        <p:spPr>
          <a:xfrm>
            <a:off x="4001572" y="3126700"/>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Times New Roman" panose="02020603050405020304" pitchFamily="18" charset="0"/>
                <a:ea typeface="Source Serif Pro Semi Bold"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5" name="Text 2"/>
          <p:cNvSpPr/>
          <p:nvPr/>
        </p:nvSpPr>
        <p:spPr>
          <a:xfrm>
            <a:off x="4956929" y="3101459"/>
            <a:ext cx="2094667"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Reduced Returns</a:t>
            </a:r>
            <a:endParaRPr lang="en-US" sz="2200" dirty="0">
              <a:latin typeface="Times New Roman" panose="02020603050405020304" pitchFamily="18" charset="0"/>
              <a:cs typeface="Times New Roman" panose="02020603050405020304" pitchFamily="18" charset="0"/>
            </a:endParaRPr>
          </a:p>
        </p:txBody>
      </p:sp>
      <p:sp>
        <p:nvSpPr>
          <p:cNvPr id="6" name="Shape 3"/>
          <p:cNvSpPr/>
          <p:nvPr/>
        </p:nvSpPr>
        <p:spPr>
          <a:xfrm>
            <a:off x="4777383" y="3707368"/>
            <a:ext cx="8955524" cy="15240"/>
          </a:xfrm>
          <a:prstGeom prst="roundRect">
            <a:avLst>
              <a:gd name="adj" fmla="val 659712"/>
            </a:avLst>
          </a:prstGeom>
          <a:solidFill>
            <a:srgbClr val="D6BADD"/>
          </a:solidFill>
          <a:ln/>
        </p:spPr>
      </p:sp>
      <p:pic>
        <p:nvPicPr>
          <p:cNvPr id="7" name="Image 1" descr="preencoded.png"/>
          <p:cNvPicPr>
            <a:picLocks noChangeAspect="1"/>
          </p:cNvPicPr>
          <p:nvPr/>
        </p:nvPicPr>
        <p:blipFill>
          <a:blip r:embed="rId4"/>
          <a:stretch>
            <a:fillRect/>
          </a:stretch>
        </p:blipFill>
        <p:spPr>
          <a:xfrm>
            <a:off x="2793921" y="3752493"/>
            <a:ext cx="2564963" cy="830580"/>
          </a:xfrm>
          <a:prstGeom prst="rect">
            <a:avLst/>
          </a:prstGeom>
        </p:spPr>
      </p:pic>
      <p:sp>
        <p:nvSpPr>
          <p:cNvPr id="8" name="Text 4"/>
          <p:cNvSpPr/>
          <p:nvPr/>
        </p:nvSpPr>
        <p:spPr>
          <a:xfrm>
            <a:off x="4001572" y="3928467"/>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Times New Roman" panose="02020603050405020304" pitchFamily="18" charset="0"/>
                <a:ea typeface="Source Serif Pro Semi Bold"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9" name="Text 5"/>
          <p:cNvSpPr/>
          <p:nvPr/>
        </p:nvSpPr>
        <p:spPr>
          <a:xfrm>
            <a:off x="5598200" y="3991808"/>
            <a:ext cx="1583769"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Improved Fit</a:t>
            </a:r>
            <a:endParaRPr lang="en-US" sz="2200" dirty="0">
              <a:latin typeface="Times New Roman" panose="02020603050405020304" pitchFamily="18" charset="0"/>
              <a:cs typeface="Times New Roman" panose="02020603050405020304" pitchFamily="18" charset="0"/>
            </a:endParaRPr>
          </a:p>
        </p:txBody>
      </p:sp>
      <p:sp>
        <p:nvSpPr>
          <p:cNvPr id="10" name="Shape 6"/>
          <p:cNvSpPr/>
          <p:nvPr/>
        </p:nvSpPr>
        <p:spPr>
          <a:xfrm>
            <a:off x="5418653" y="4597718"/>
            <a:ext cx="8314253" cy="15240"/>
          </a:xfrm>
          <a:prstGeom prst="roundRect">
            <a:avLst>
              <a:gd name="adj" fmla="val 659712"/>
            </a:avLst>
          </a:prstGeom>
          <a:solidFill>
            <a:srgbClr val="D6BADD"/>
          </a:solidFill>
          <a:ln/>
        </p:spPr>
      </p:sp>
      <p:pic>
        <p:nvPicPr>
          <p:cNvPr id="11" name="Image 2" descr="preencoded.png"/>
          <p:cNvPicPr>
            <a:picLocks noChangeAspect="1"/>
          </p:cNvPicPr>
          <p:nvPr/>
        </p:nvPicPr>
        <p:blipFill>
          <a:blip r:embed="rId5"/>
          <a:stretch>
            <a:fillRect/>
          </a:stretch>
        </p:blipFill>
        <p:spPr>
          <a:xfrm>
            <a:off x="2152650" y="4642842"/>
            <a:ext cx="3847505" cy="830580"/>
          </a:xfrm>
          <a:prstGeom prst="rect">
            <a:avLst/>
          </a:prstGeom>
        </p:spPr>
      </p:pic>
      <p:sp>
        <p:nvSpPr>
          <p:cNvPr id="12" name="Text 7"/>
          <p:cNvSpPr/>
          <p:nvPr/>
        </p:nvSpPr>
        <p:spPr>
          <a:xfrm>
            <a:off x="4001572" y="4818817"/>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Times New Roman" panose="02020603050405020304" pitchFamily="18" charset="0"/>
                <a:ea typeface="Source Serif Pro Semi Bold"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3" name="Text 8"/>
          <p:cNvSpPr/>
          <p:nvPr/>
        </p:nvSpPr>
        <p:spPr>
          <a:xfrm>
            <a:off x="6239470" y="4882158"/>
            <a:ext cx="270093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Increased Satisfaction</a:t>
            </a:r>
            <a:endParaRPr lang="en-US" sz="2200" dirty="0">
              <a:latin typeface="Times New Roman" panose="02020603050405020304" pitchFamily="18" charset="0"/>
              <a:cs typeface="Times New Roman" panose="02020603050405020304" pitchFamily="18" charset="0"/>
            </a:endParaRPr>
          </a:p>
        </p:txBody>
      </p:sp>
      <p:sp>
        <p:nvSpPr>
          <p:cNvPr id="14" name="Shape 9"/>
          <p:cNvSpPr/>
          <p:nvPr/>
        </p:nvSpPr>
        <p:spPr>
          <a:xfrm>
            <a:off x="6059924" y="5488067"/>
            <a:ext cx="7672983" cy="15240"/>
          </a:xfrm>
          <a:prstGeom prst="roundRect">
            <a:avLst>
              <a:gd name="adj" fmla="val 659712"/>
            </a:avLst>
          </a:prstGeom>
          <a:solidFill>
            <a:srgbClr val="D6BADD"/>
          </a:solidFill>
          <a:ln/>
        </p:spPr>
      </p:sp>
      <p:pic>
        <p:nvPicPr>
          <p:cNvPr id="15" name="Image 3" descr="preencoded.png"/>
          <p:cNvPicPr>
            <a:picLocks noChangeAspect="1"/>
          </p:cNvPicPr>
          <p:nvPr/>
        </p:nvPicPr>
        <p:blipFill>
          <a:blip r:embed="rId6"/>
          <a:stretch>
            <a:fillRect/>
          </a:stretch>
        </p:blipFill>
        <p:spPr>
          <a:xfrm>
            <a:off x="1511379" y="5533192"/>
            <a:ext cx="5130046" cy="830580"/>
          </a:xfrm>
          <a:prstGeom prst="rect">
            <a:avLst/>
          </a:prstGeom>
        </p:spPr>
      </p:pic>
      <p:sp>
        <p:nvSpPr>
          <p:cNvPr id="16" name="Text 10"/>
          <p:cNvSpPr/>
          <p:nvPr/>
        </p:nvSpPr>
        <p:spPr>
          <a:xfrm>
            <a:off x="4001572" y="5709166"/>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Times New Roman" panose="02020603050405020304" pitchFamily="18" charset="0"/>
                <a:ea typeface="Source Serif Pro Semi Bold" pitchFamily="34" charset="-122"/>
                <a:cs typeface="Times New Roman" panose="02020603050405020304" pitchFamily="18" charset="0"/>
              </a:rPr>
              <a:t>4</a:t>
            </a:r>
            <a:endParaRPr lang="en-US" sz="2350" dirty="0">
              <a:latin typeface="Times New Roman" panose="02020603050405020304" pitchFamily="18" charset="0"/>
              <a:cs typeface="Times New Roman" panose="02020603050405020304" pitchFamily="18" charset="0"/>
            </a:endParaRPr>
          </a:p>
        </p:txBody>
      </p:sp>
      <p:sp>
        <p:nvSpPr>
          <p:cNvPr id="17" name="Text 11"/>
          <p:cNvSpPr/>
          <p:nvPr/>
        </p:nvSpPr>
        <p:spPr>
          <a:xfrm>
            <a:off x="6880741" y="5772507"/>
            <a:ext cx="393930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Personalized Recommendations</a:t>
            </a:r>
            <a:endParaRPr lang="en-US" sz="2200" dirty="0">
              <a:latin typeface="Times New Roman" panose="02020603050405020304" pitchFamily="18" charset="0"/>
              <a:cs typeface="Times New Roman" panose="02020603050405020304" pitchFamily="18" charset="0"/>
            </a:endParaRPr>
          </a:p>
        </p:txBody>
      </p:sp>
      <p:sp>
        <p:nvSpPr>
          <p:cNvPr id="18" name="Shape 12"/>
          <p:cNvSpPr/>
          <p:nvPr/>
        </p:nvSpPr>
        <p:spPr>
          <a:xfrm>
            <a:off x="6701195" y="6378416"/>
            <a:ext cx="7031712" cy="15240"/>
          </a:xfrm>
          <a:prstGeom prst="roundRect">
            <a:avLst>
              <a:gd name="adj" fmla="val 659712"/>
            </a:avLst>
          </a:prstGeom>
          <a:solidFill>
            <a:srgbClr val="D6BADD"/>
          </a:solidFill>
          <a:ln/>
        </p:spPr>
      </p:sp>
      <p:pic>
        <p:nvPicPr>
          <p:cNvPr id="19" name="Image 4" descr="preencoded.png"/>
          <p:cNvPicPr>
            <a:picLocks noChangeAspect="1"/>
          </p:cNvPicPr>
          <p:nvPr/>
        </p:nvPicPr>
        <p:blipFill>
          <a:blip r:embed="rId7"/>
          <a:stretch>
            <a:fillRect/>
          </a:stretch>
        </p:blipFill>
        <p:spPr>
          <a:xfrm>
            <a:off x="870109" y="6423541"/>
            <a:ext cx="6412587" cy="830580"/>
          </a:xfrm>
          <a:prstGeom prst="rect">
            <a:avLst/>
          </a:prstGeom>
        </p:spPr>
      </p:pic>
      <p:sp>
        <p:nvSpPr>
          <p:cNvPr id="20" name="Text 13"/>
          <p:cNvSpPr/>
          <p:nvPr/>
        </p:nvSpPr>
        <p:spPr>
          <a:xfrm>
            <a:off x="4001572" y="6599515"/>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Times New Roman" panose="02020603050405020304" pitchFamily="18" charset="0"/>
                <a:ea typeface="Source Serif Pro Semi Bold" pitchFamily="34" charset="-122"/>
                <a:cs typeface="Times New Roman" panose="02020603050405020304" pitchFamily="18" charset="0"/>
              </a:rPr>
              <a:t>5</a:t>
            </a:r>
            <a:endParaRPr lang="en-US" sz="2350" dirty="0">
              <a:latin typeface="Times New Roman" panose="02020603050405020304" pitchFamily="18" charset="0"/>
              <a:cs typeface="Times New Roman" panose="02020603050405020304" pitchFamily="18" charset="0"/>
            </a:endParaRPr>
          </a:p>
        </p:txBody>
      </p:sp>
      <p:sp>
        <p:nvSpPr>
          <p:cNvPr id="21" name="Text 14"/>
          <p:cNvSpPr/>
          <p:nvPr/>
        </p:nvSpPr>
        <p:spPr>
          <a:xfrm>
            <a:off x="7522012" y="6662857"/>
            <a:ext cx="176843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Virtual Try-On</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82002" y="2044065"/>
            <a:ext cx="5257562" cy="657225"/>
          </a:xfrm>
          <a:prstGeom prst="rect">
            <a:avLst/>
          </a:prstGeom>
          <a:noFill/>
          <a:ln/>
        </p:spPr>
        <p:txBody>
          <a:bodyPr wrap="none" lIns="0" tIns="0" rIns="0" bIns="0" rtlCol="0" anchor="t"/>
          <a:lstStyle/>
          <a:p>
            <a:pPr marL="0" indent="0">
              <a:lnSpc>
                <a:spcPts val="5150"/>
              </a:lnSpc>
              <a:buNone/>
            </a:pPr>
            <a:endParaRPr lang="en-US" sz="4100" dirty="0"/>
          </a:p>
        </p:txBody>
      </p:sp>
      <p:sp>
        <p:nvSpPr>
          <p:cNvPr id="8" name="Title 1">
            <a:extLst>
              <a:ext uri="{FF2B5EF4-FFF2-40B4-BE49-F238E27FC236}">
                <a16:creationId xmlns:a16="http://schemas.microsoft.com/office/drawing/2014/main" id="{A36D6ADE-4F41-89E9-5287-5C30BBF0A9AF}"/>
              </a:ext>
            </a:extLst>
          </p:cNvPr>
          <p:cNvSpPr txBox="1">
            <a:spLocks/>
          </p:cNvSpPr>
          <p:nvPr/>
        </p:nvSpPr>
        <p:spPr>
          <a:xfrm>
            <a:off x="-207820" y="1112681"/>
            <a:ext cx="9404722" cy="1000527"/>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accent1"/>
                </a:solidFill>
                <a:highlight>
                  <a:srgbClr val="C0C0C0"/>
                </a:highlight>
                <a:latin typeface="Times New Roman" pitchFamily="18"/>
                <a:cs typeface="Times New Roman" pitchFamily="18"/>
              </a:rPr>
              <a:t>RESULTS AND DISCUSSIONS</a:t>
            </a:r>
            <a:endParaRPr lang="en-GB" b="1" dirty="0">
              <a:solidFill>
                <a:schemeClr val="accent1"/>
              </a:solidFill>
              <a:highlight>
                <a:srgbClr val="C0C0C0"/>
              </a:highlight>
              <a:latin typeface="Times New Roman" pitchFamily="18"/>
              <a:cs typeface="Times New Roman" pitchFamily="18"/>
            </a:endParaRPr>
          </a:p>
        </p:txBody>
      </p:sp>
      <p:sp>
        <p:nvSpPr>
          <p:cNvPr id="9" name="Content Placeholder 2">
            <a:extLst>
              <a:ext uri="{FF2B5EF4-FFF2-40B4-BE49-F238E27FC236}">
                <a16:creationId xmlns:a16="http://schemas.microsoft.com/office/drawing/2014/main" id="{14703236-A44C-CE19-BD29-863C9B642AFF}"/>
              </a:ext>
            </a:extLst>
          </p:cNvPr>
          <p:cNvSpPr txBox="1">
            <a:spLocks/>
          </p:cNvSpPr>
          <p:nvPr/>
        </p:nvSpPr>
        <p:spPr>
          <a:xfrm>
            <a:off x="600711" y="2534022"/>
            <a:ext cx="8946544" cy="47951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a:buChar char="Ø"/>
            </a:pPr>
            <a:r>
              <a:rPr lang="en-IN" b="1" dirty="0">
                <a:latin typeface="Times New Roman" pitchFamily="18"/>
                <a:cs typeface="Times New Roman" pitchFamily="18"/>
              </a:rPr>
              <a:t>AI-driven Style Matching</a:t>
            </a:r>
          </a:p>
          <a:p>
            <a:pPr>
              <a:buFont typeface="Wingdings" pitchFamily="2"/>
              <a:buChar char="Ø"/>
            </a:pPr>
            <a:r>
              <a:rPr lang="en-US" b="1" dirty="0">
                <a:latin typeface="Times New Roman" pitchFamily="18"/>
                <a:cs typeface="Times New Roman" pitchFamily="18"/>
              </a:rPr>
              <a:t>Body Shape and Size Analysis</a:t>
            </a:r>
          </a:p>
          <a:p>
            <a:pPr>
              <a:buFont typeface="Wingdings" pitchFamily="2"/>
              <a:buChar char="Ø"/>
            </a:pPr>
            <a:r>
              <a:rPr lang="en-US" b="1" dirty="0">
                <a:latin typeface="Times New Roman" pitchFamily="18"/>
                <a:cs typeface="Times New Roman" pitchFamily="18"/>
              </a:rPr>
              <a:t>Trend Analysis</a:t>
            </a:r>
          </a:p>
          <a:p>
            <a:pPr>
              <a:buFont typeface="Wingdings" pitchFamily="2"/>
              <a:buChar char="Ø"/>
            </a:pPr>
            <a:r>
              <a:rPr lang="en-IN" b="1" dirty="0">
                <a:latin typeface="Times New Roman" pitchFamily="18"/>
                <a:cs typeface="Times New Roman" pitchFamily="18"/>
              </a:rPr>
              <a:t>Real-time Inventory Check</a:t>
            </a:r>
          </a:p>
          <a:p>
            <a:pPr>
              <a:buFont typeface="Wingdings" pitchFamily="2"/>
              <a:buChar char="Ø"/>
            </a:pPr>
            <a:r>
              <a:rPr lang="en-IN" b="1" dirty="0">
                <a:latin typeface="Times New Roman" pitchFamily="18"/>
                <a:cs typeface="Times New Roman" pitchFamily="18"/>
              </a:rPr>
              <a:t>Interactive Feedback</a:t>
            </a:r>
          </a:p>
          <a:p>
            <a:pPr>
              <a:buFont typeface="Wingdings" pitchFamily="2"/>
              <a:buChar char="Ø"/>
            </a:pPr>
            <a:r>
              <a:rPr lang="en-IN" b="1" dirty="0">
                <a:latin typeface="Times New Roman" pitchFamily="18"/>
                <a:cs typeface="Times New Roman" pitchFamily="18"/>
              </a:rPr>
              <a:t>Multi-angle Viewing</a:t>
            </a:r>
          </a:p>
          <a:p>
            <a:pPr>
              <a:buFont typeface="Wingdings" pitchFamily="2"/>
              <a:buChar char="Ø"/>
            </a:pPr>
            <a:r>
              <a:rPr lang="en-IN" b="1" dirty="0">
                <a:latin typeface="Times New Roman" pitchFamily="18"/>
                <a:cs typeface="Times New Roman" pitchFamily="18"/>
              </a:rPr>
              <a:t>Real-Time Recommendations During Trials</a:t>
            </a:r>
          </a:p>
        </p:txBody>
      </p:sp>
      <p:pic>
        <p:nvPicPr>
          <p:cNvPr id="11" name="Picture 10">
            <a:extLst>
              <a:ext uri="{FF2B5EF4-FFF2-40B4-BE49-F238E27FC236}">
                <a16:creationId xmlns:a16="http://schemas.microsoft.com/office/drawing/2014/main" id="{35252038-2A0D-CC63-7FB5-DA538C3933FC}"/>
              </a:ext>
            </a:extLst>
          </p:cNvPr>
          <p:cNvPicPr>
            <a:picLocks noChangeAspect="1"/>
          </p:cNvPicPr>
          <p:nvPr/>
        </p:nvPicPr>
        <p:blipFill>
          <a:blip r:embed="rId3"/>
          <a:stretch>
            <a:fillRect/>
          </a:stretch>
        </p:blipFill>
        <p:spPr>
          <a:xfrm>
            <a:off x="8590839" y="0"/>
            <a:ext cx="6039562"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24064"/>
            <a:ext cx="5486400" cy="8229600"/>
          </a:xfrm>
          <a:prstGeom prst="rect">
            <a:avLst/>
          </a:prstGeom>
        </p:spPr>
      </p:pic>
      <p:sp>
        <p:nvSpPr>
          <p:cNvPr id="10" name="Title 1">
            <a:extLst>
              <a:ext uri="{FF2B5EF4-FFF2-40B4-BE49-F238E27FC236}">
                <a16:creationId xmlns:a16="http://schemas.microsoft.com/office/drawing/2014/main" id="{79F3D513-091D-B636-2AC9-4CEE873559F7}"/>
              </a:ext>
            </a:extLst>
          </p:cNvPr>
          <p:cNvSpPr txBox="1">
            <a:spLocks/>
          </p:cNvSpPr>
          <p:nvPr/>
        </p:nvSpPr>
        <p:spPr>
          <a:xfrm>
            <a:off x="808805" y="386174"/>
            <a:ext cx="7278580" cy="804580"/>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accent1"/>
                </a:solidFill>
                <a:highlight>
                  <a:srgbClr val="C0C0C0"/>
                </a:highlight>
                <a:latin typeface="Times New Roman" pitchFamily="18"/>
                <a:cs typeface="Times New Roman" pitchFamily="18"/>
              </a:rPr>
              <a:t>CONCLUSION</a:t>
            </a:r>
            <a:endParaRPr lang="en-GB" b="1" dirty="0">
              <a:solidFill>
                <a:schemeClr val="accent1"/>
              </a:solidFill>
              <a:highlight>
                <a:srgbClr val="C0C0C0"/>
              </a:highlight>
              <a:latin typeface="Times New Roman" pitchFamily="18"/>
              <a:cs typeface="Times New Roman" pitchFamily="18"/>
            </a:endParaRPr>
          </a:p>
        </p:txBody>
      </p:sp>
      <p:sp>
        <p:nvSpPr>
          <p:cNvPr id="11" name="Content Placeholder 2">
            <a:extLst>
              <a:ext uri="{FF2B5EF4-FFF2-40B4-BE49-F238E27FC236}">
                <a16:creationId xmlns:a16="http://schemas.microsoft.com/office/drawing/2014/main" id="{91AC5901-BE4A-6592-F7FC-8EA2F3AB36FD}"/>
              </a:ext>
            </a:extLst>
          </p:cNvPr>
          <p:cNvSpPr txBox="1">
            <a:spLocks/>
          </p:cNvSpPr>
          <p:nvPr/>
        </p:nvSpPr>
        <p:spPr>
          <a:xfrm>
            <a:off x="674690" y="1206176"/>
            <a:ext cx="8191014" cy="642707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2400" b="1" dirty="0">
                <a:latin typeface="Times New Roman" panose="02020603050405020304" pitchFamily="18" charset="0"/>
                <a:cs typeface="Times New Roman" panose="02020603050405020304" pitchFamily="18" charset="0"/>
              </a:rPr>
              <a:t>Enhanced Shopping Experience: </a:t>
            </a:r>
            <a:r>
              <a:rPr lang="en-US" sz="2400" dirty="0">
                <a:latin typeface="Times New Roman" panose="02020603050405020304" pitchFamily="18" charset="0"/>
                <a:cs typeface="Times New Roman" panose="02020603050405020304" pitchFamily="18" charset="0"/>
              </a:rPr>
              <a:t>AI-driven online clothing recommendations and virtual trials revolutionize the shopping process by offering personalized, efficient, and engaging experiences for users.</a:t>
            </a:r>
          </a:p>
          <a:p>
            <a:pPr marL="0" indent="0" algn="just">
              <a:buFont typeface="Arial" pitchFamily="34" charset="0"/>
              <a:buNone/>
            </a:pPr>
            <a:endParaRPr lang="en-US" sz="2400"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en-US" sz="2400" b="1" dirty="0">
                <a:latin typeface="Times New Roman" panose="02020603050405020304" pitchFamily="18" charset="0"/>
                <a:cs typeface="Times New Roman" panose="02020603050405020304" pitchFamily="18" charset="0"/>
              </a:rPr>
              <a:t>Increased Customer Satisfaction: </a:t>
            </a:r>
            <a:r>
              <a:rPr lang="en-US" sz="2400" dirty="0">
                <a:latin typeface="Times New Roman" panose="02020603050405020304" pitchFamily="18" charset="0"/>
                <a:cs typeface="Times New Roman" panose="02020603050405020304" pitchFamily="18" charset="0"/>
              </a:rPr>
              <a:t>Accurate size and style predictions reduce return rates, improving customer trust and overall satisfaction.</a:t>
            </a:r>
          </a:p>
          <a:p>
            <a:pPr marL="0" indent="0" algn="just">
              <a:buFont typeface="Arial" pitchFamily="34" charset="0"/>
              <a:buNone/>
            </a:pPr>
            <a:endParaRPr lang="en-US" sz="2400"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en-US" sz="2400" b="1" dirty="0">
                <a:latin typeface="Times New Roman" panose="02020603050405020304" pitchFamily="18" charset="0"/>
                <a:cs typeface="Times New Roman" panose="02020603050405020304" pitchFamily="18" charset="0"/>
              </a:rPr>
              <a:t>Efficiency for Retailers: </a:t>
            </a:r>
            <a:r>
              <a:rPr lang="en-US" sz="2400" dirty="0">
                <a:latin typeface="Times New Roman" panose="02020603050405020304" pitchFamily="18" charset="0"/>
                <a:cs typeface="Times New Roman" panose="02020603050405020304" pitchFamily="18" charset="0"/>
              </a:rPr>
              <a:t>Retailers benefit from better inventory management, targeted marketing, and insights into customer preferences, boosting sales and loyalty.</a:t>
            </a:r>
          </a:p>
          <a:p>
            <a:pPr marL="0" indent="0" algn="just">
              <a:buFont typeface="Arial" pitchFamily="34" charset="0"/>
              <a:buNone/>
            </a:pPr>
            <a:endParaRPr lang="en-US" sz="2400"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en-US" sz="2400" b="1" dirty="0">
                <a:latin typeface="Times New Roman" panose="02020603050405020304" pitchFamily="18" charset="0"/>
                <a:cs typeface="Times New Roman" panose="02020603050405020304" pitchFamily="18" charset="0"/>
              </a:rPr>
              <a:t>Future of Fashion: </a:t>
            </a:r>
            <a:r>
              <a:rPr lang="en-US" sz="2400" dirty="0">
                <a:latin typeface="Times New Roman" panose="02020603050405020304" pitchFamily="18" charset="0"/>
                <a:cs typeface="Times New Roman" panose="02020603050405020304" pitchFamily="18" charset="0"/>
              </a:rPr>
              <a:t>The integration of AI and AR technologies marks a transformative shift in fashion retail, bridging the gap between physical and digital shopping experiences.</a:t>
            </a:r>
          </a:p>
          <a:p>
            <a:pPr algn="just"/>
            <a:endParaRPr lang="en-GB"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63CC06-4183-F363-6EE0-A25699FD847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E643579-3DB7-8760-4866-AE98CCB7405C}"/>
              </a:ext>
            </a:extLst>
          </p:cNvPr>
          <p:cNvSpPr txBox="1">
            <a:spLocks/>
          </p:cNvSpPr>
          <p:nvPr/>
        </p:nvSpPr>
        <p:spPr>
          <a:xfrm>
            <a:off x="6636600" y="185850"/>
            <a:ext cx="4343418" cy="976745"/>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solidFill>
                  <a:schemeClr val="accent1"/>
                </a:solidFill>
                <a:highlight>
                  <a:srgbClr val="C0C0C0"/>
                </a:highlight>
                <a:latin typeface="Times New Roman" pitchFamily="18"/>
                <a:cs typeface="Times New Roman" pitchFamily="18"/>
              </a:rPr>
              <a:t>CONTENTS</a:t>
            </a:r>
            <a:endParaRPr lang="en-GB" b="1" dirty="0">
              <a:solidFill>
                <a:schemeClr val="accent1"/>
              </a:solidFill>
              <a:highlight>
                <a:srgbClr val="C0C0C0"/>
              </a:highlight>
              <a:latin typeface="Times New Roman" pitchFamily="18"/>
              <a:cs typeface="Times New Roman" pitchFamily="18"/>
            </a:endParaRPr>
          </a:p>
        </p:txBody>
      </p:sp>
      <p:sp>
        <p:nvSpPr>
          <p:cNvPr id="6" name="Content Placeholder 2">
            <a:extLst>
              <a:ext uri="{FF2B5EF4-FFF2-40B4-BE49-F238E27FC236}">
                <a16:creationId xmlns:a16="http://schemas.microsoft.com/office/drawing/2014/main" id="{612D0BD7-48CD-D7A7-F5C2-F99BAAE388D1}"/>
              </a:ext>
            </a:extLst>
          </p:cNvPr>
          <p:cNvSpPr txBox="1">
            <a:spLocks/>
          </p:cNvSpPr>
          <p:nvPr/>
        </p:nvSpPr>
        <p:spPr>
          <a:xfrm>
            <a:off x="7116121" y="1125521"/>
            <a:ext cx="6847811" cy="655301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Times New Roman" pitchFamily="18"/>
                <a:cs typeface="Times New Roman" pitchFamily="18"/>
              </a:rPr>
              <a:t>ABSTRACT</a:t>
            </a:r>
          </a:p>
          <a:p>
            <a:r>
              <a:rPr lang="en-US" sz="2800" b="1" dirty="0">
                <a:latin typeface="Times New Roman" pitchFamily="18"/>
                <a:cs typeface="Times New Roman" pitchFamily="18"/>
              </a:rPr>
              <a:t>INTRODUCTION</a:t>
            </a:r>
          </a:p>
          <a:p>
            <a:r>
              <a:rPr lang="en-US" sz="2800" b="1" dirty="0">
                <a:latin typeface="Times New Roman" pitchFamily="18"/>
                <a:cs typeface="Times New Roman" pitchFamily="18"/>
              </a:rPr>
              <a:t>LITERATURE SURVEY</a:t>
            </a:r>
          </a:p>
          <a:p>
            <a:r>
              <a:rPr lang="en-US" sz="2800" b="1" dirty="0">
                <a:latin typeface="Times New Roman" pitchFamily="18"/>
                <a:cs typeface="Times New Roman" pitchFamily="18"/>
              </a:rPr>
              <a:t>PROBLEM STATEMENT</a:t>
            </a:r>
          </a:p>
          <a:p>
            <a:r>
              <a:rPr lang="en-US" sz="2800" b="1" dirty="0">
                <a:latin typeface="Times New Roman" pitchFamily="18"/>
                <a:cs typeface="Times New Roman" pitchFamily="18"/>
              </a:rPr>
              <a:t>EXISTING SYSTEM</a:t>
            </a:r>
          </a:p>
          <a:p>
            <a:r>
              <a:rPr lang="en-US" sz="2800" b="1" dirty="0">
                <a:latin typeface="Times New Roman" pitchFamily="18"/>
                <a:cs typeface="Times New Roman" pitchFamily="18"/>
              </a:rPr>
              <a:t>PROPOSED SYSTEM</a:t>
            </a:r>
          </a:p>
          <a:p>
            <a:r>
              <a:rPr lang="en-US" sz="2800" b="1" dirty="0">
                <a:latin typeface="Times New Roman" pitchFamily="18"/>
                <a:cs typeface="Times New Roman" pitchFamily="18"/>
              </a:rPr>
              <a:t>SOFTWARE REQUIREMENTS</a:t>
            </a:r>
          </a:p>
          <a:p>
            <a:r>
              <a:rPr lang="en-US" sz="2800" b="1" dirty="0">
                <a:latin typeface="Times New Roman" pitchFamily="18"/>
                <a:cs typeface="Times New Roman" pitchFamily="18"/>
              </a:rPr>
              <a:t>METHODOLOGY</a:t>
            </a:r>
          </a:p>
          <a:p>
            <a:r>
              <a:rPr lang="en-US" sz="2800" b="1" dirty="0">
                <a:latin typeface="Times New Roman" pitchFamily="18"/>
                <a:cs typeface="Times New Roman" pitchFamily="18"/>
              </a:rPr>
              <a:t>IMPLEMENTATIONS</a:t>
            </a:r>
          </a:p>
          <a:p>
            <a:r>
              <a:rPr lang="en-US" sz="2800" b="1" dirty="0">
                <a:latin typeface="Times New Roman" pitchFamily="18"/>
                <a:cs typeface="Times New Roman" pitchFamily="18"/>
              </a:rPr>
              <a:t>SNAPSHOTS</a:t>
            </a:r>
          </a:p>
          <a:p>
            <a:r>
              <a:rPr lang="en-US" sz="2800" b="1" dirty="0">
                <a:latin typeface="Times New Roman" pitchFamily="18"/>
                <a:cs typeface="Times New Roman" pitchFamily="18"/>
              </a:rPr>
              <a:t>BENEFITS</a:t>
            </a:r>
          </a:p>
          <a:p>
            <a:r>
              <a:rPr lang="en-US" sz="2800" b="1" dirty="0">
                <a:latin typeface="Times New Roman" pitchFamily="18"/>
                <a:cs typeface="Times New Roman" pitchFamily="18"/>
              </a:rPr>
              <a:t>RESULTS AND DISCUSSIONS</a:t>
            </a:r>
            <a:endParaRPr lang="en-GB" sz="2800" b="1" dirty="0">
              <a:latin typeface="Times New Roman" pitchFamily="18"/>
              <a:cs typeface="Times New Roman" pitchFamily="18"/>
            </a:endParaRPr>
          </a:p>
          <a:p>
            <a:r>
              <a:rPr lang="en-US" sz="2800" b="1" dirty="0">
                <a:latin typeface="Times New Roman" pitchFamily="18"/>
                <a:cs typeface="Times New Roman" pitchFamily="18"/>
              </a:rPr>
              <a:t>CONCLUSION</a:t>
            </a:r>
          </a:p>
          <a:p>
            <a:r>
              <a:rPr lang="en-US" sz="2800" b="1" dirty="0">
                <a:latin typeface="Times New Roman" pitchFamily="18"/>
                <a:cs typeface="Times New Roman" pitchFamily="18"/>
              </a:rPr>
              <a:t>REFERENCES</a:t>
            </a:r>
            <a:endParaRPr lang="en-GB" sz="2400" b="1" dirty="0">
              <a:latin typeface="Times New Roman" pitchFamily="18"/>
              <a:cs typeface="Times New Roman" pitchFamily="18"/>
            </a:endParaRPr>
          </a:p>
        </p:txBody>
      </p:sp>
      <p:pic>
        <p:nvPicPr>
          <p:cNvPr id="1026" name="Picture 2" descr="Book PNGs for Free Download">
            <a:extLst>
              <a:ext uri="{FF2B5EF4-FFF2-40B4-BE49-F238E27FC236}">
                <a16:creationId xmlns:a16="http://schemas.microsoft.com/office/drawing/2014/main" id="{5BE1B7B2-F060-D61A-7C60-860F4A703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08" y="1162595"/>
            <a:ext cx="4152900" cy="651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6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367E4AF-ED4C-325C-8535-1E00FADA34A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FB85E4B-ED39-0388-89B4-3F7330952A93}"/>
              </a:ext>
            </a:extLst>
          </p:cNvPr>
          <p:cNvSpPr txBox="1">
            <a:spLocks/>
          </p:cNvSpPr>
          <p:nvPr/>
        </p:nvSpPr>
        <p:spPr>
          <a:xfrm>
            <a:off x="808805" y="386174"/>
            <a:ext cx="7278580" cy="804580"/>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accent4"/>
                </a:solidFill>
                <a:latin typeface="Times New Roman" pitchFamily="18"/>
                <a:cs typeface="Times New Roman" pitchFamily="18"/>
              </a:rPr>
              <a:t>CONCLUSION</a:t>
            </a:r>
            <a:endParaRPr lang="en-GB" b="1" dirty="0">
              <a:solidFill>
                <a:schemeClr val="accent4"/>
              </a:solidFill>
              <a:latin typeface="Times New Roman" pitchFamily="18"/>
              <a:cs typeface="Times New Roman" pitchFamily="18"/>
            </a:endParaRPr>
          </a:p>
        </p:txBody>
      </p:sp>
      <p:sp>
        <p:nvSpPr>
          <p:cNvPr id="11" name="Content Placeholder 2">
            <a:extLst>
              <a:ext uri="{FF2B5EF4-FFF2-40B4-BE49-F238E27FC236}">
                <a16:creationId xmlns:a16="http://schemas.microsoft.com/office/drawing/2014/main" id="{8B97AD68-FA91-3AF2-47B8-41AD3F4CEA5B}"/>
              </a:ext>
            </a:extLst>
          </p:cNvPr>
          <p:cNvSpPr txBox="1">
            <a:spLocks/>
          </p:cNvSpPr>
          <p:nvPr/>
        </p:nvSpPr>
        <p:spPr>
          <a:xfrm>
            <a:off x="2130511" y="2971351"/>
            <a:ext cx="7802560" cy="523720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400" dirty="0"/>
          </a:p>
        </p:txBody>
      </p:sp>
      <p:pic>
        <p:nvPicPr>
          <p:cNvPr id="3" name="Image 0" descr="preencoded.png">
            <a:extLst>
              <a:ext uri="{FF2B5EF4-FFF2-40B4-BE49-F238E27FC236}">
                <a16:creationId xmlns:a16="http://schemas.microsoft.com/office/drawing/2014/main" id="{36A7D6DC-4F15-F7FA-08D7-3A4159DF0415}"/>
              </a:ext>
            </a:extLst>
          </p:cNvPr>
          <p:cNvPicPr>
            <a:picLocks noChangeAspect="1"/>
          </p:cNvPicPr>
          <p:nvPr/>
        </p:nvPicPr>
        <p:blipFill>
          <a:blip r:embed="rId3"/>
          <a:stretch>
            <a:fillRect/>
          </a:stretch>
        </p:blipFill>
        <p:spPr>
          <a:xfrm>
            <a:off x="0" y="0"/>
            <a:ext cx="14630400" cy="2872502"/>
          </a:xfrm>
          <a:prstGeom prst="rect">
            <a:avLst/>
          </a:prstGeom>
        </p:spPr>
      </p:pic>
      <p:sp>
        <p:nvSpPr>
          <p:cNvPr id="7" name="TextBox 6">
            <a:extLst>
              <a:ext uri="{FF2B5EF4-FFF2-40B4-BE49-F238E27FC236}">
                <a16:creationId xmlns:a16="http://schemas.microsoft.com/office/drawing/2014/main" id="{81FBE620-291B-F50E-EC18-922612DB23D4}"/>
              </a:ext>
            </a:extLst>
          </p:cNvPr>
          <p:cNvSpPr txBox="1"/>
          <p:nvPr/>
        </p:nvSpPr>
        <p:spPr>
          <a:xfrm>
            <a:off x="1116752" y="4265815"/>
            <a:ext cx="11997364" cy="3108543"/>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[1]  S.-S. Weng, "Personalized Product Recommendation in E - commerce," 	Dep.      	of Information Management, Fu Jen University, Taipei, Taiwan.  </a:t>
            </a:r>
          </a:p>
          <a:p>
            <a:pPr algn="just"/>
            <a:r>
              <a:rPr lang="en-IN" sz="2800" dirty="0">
                <a:latin typeface="Times New Roman" panose="02020603050405020304" pitchFamily="18" charset="0"/>
                <a:cs typeface="Times New Roman" panose="02020603050405020304" pitchFamily="18" charset="0"/>
              </a:rPr>
              <a:t>[2] 	S. H. a. L. Huang, "CLO3D-based 3D virtual fitting technology of 	Down Jacket and simulation research on dynamic effect of cloth," 	Wireless Communications and Mobile Computing, p. 1–11, 2022.  </a:t>
            </a:r>
          </a:p>
          <a:p>
            <a:pPr algn="just"/>
            <a:r>
              <a:rPr lang="en-IN" sz="2800" dirty="0">
                <a:latin typeface="Times New Roman" panose="02020603050405020304" pitchFamily="18" charset="0"/>
                <a:cs typeface="Times New Roman" panose="02020603050405020304" pitchFamily="18" charset="0"/>
              </a:rPr>
              <a:t>[3]  S. Chevalier, "Retail e-commerce sales worldwide from 2014 to    		2024," Statista, 2022.</a:t>
            </a:r>
          </a:p>
        </p:txBody>
      </p:sp>
      <p:sp>
        <p:nvSpPr>
          <p:cNvPr id="4" name="TextBox 3">
            <a:extLst>
              <a:ext uri="{FF2B5EF4-FFF2-40B4-BE49-F238E27FC236}">
                <a16:creationId xmlns:a16="http://schemas.microsoft.com/office/drawing/2014/main" id="{FB617F17-C9BB-FB14-BB36-E5A0325D8C3A}"/>
              </a:ext>
            </a:extLst>
          </p:cNvPr>
          <p:cNvSpPr txBox="1"/>
          <p:nvPr/>
        </p:nvSpPr>
        <p:spPr>
          <a:xfrm>
            <a:off x="5652657" y="3321353"/>
            <a:ext cx="7315200" cy="584775"/>
          </a:xfrm>
          <a:prstGeom prst="rect">
            <a:avLst/>
          </a:prstGeom>
          <a:noFill/>
        </p:spPr>
        <p:txBody>
          <a:bodyPr wrap="square">
            <a:spAutoFit/>
          </a:bodyPr>
          <a:lstStyle/>
          <a:p>
            <a:r>
              <a:rPr lang="en-US" sz="3200" b="1" dirty="0">
                <a:solidFill>
                  <a:schemeClr val="accent1"/>
                </a:solidFill>
                <a:highlight>
                  <a:srgbClr val="C0C0C0"/>
                </a:highlight>
                <a:latin typeface="Times New Roman" pitchFamily="18"/>
                <a:cs typeface="Times New Roman" pitchFamily="18"/>
              </a:rPr>
              <a:t>REFERENCES</a:t>
            </a:r>
          </a:p>
        </p:txBody>
      </p:sp>
    </p:spTree>
    <p:extLst>
      <p:ext uri="{BB962C8B-B14F-4D97-AF65-F5344CB8AC3E}">
        <p14:creationId xmlns:p14="http://schemas.microsoft.com/office/powerpoint/2010/main" val="36007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C5C95-8074-937D-85DA-4578F86DF6E2}"/>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E720748A-2768-D1E8-AA12-5A20B8029A0C}"/>
              </a:ext>
            </a:extLst>
          </p:cNvPr>
          <p:cNvSpPr txBox="1"/>
          <p:nvPr/>
        </p:nvSpPr>
        <p:spPr>
          <a:xfrm>
            <a:off x="768589" y="5446204"/>
            <a:ext cx="7766682" cy="1569660"/>
          </a:xfrm>
          <a:prstGeom prst="rect">
            <a:avLst/>
          </a:prstGeom>
          <a:noFill/>
        </p:spPr>
        <p:txBody>
          <a:bodyPr wrap="square" rtlCol="0">
            <a:spAutoFit/>
          </a:bodyPr>
          <a:lstStyle/>
          <a:p>
            <a:r>
              <a:rPr lang="en-IN" sz="9600" dirty="0">
                <a:solidFill>
                  <a:srgbClr val="FFFF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332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251960" cy="8229600"/>
          </a:xfrm>
          <a:prstGeom prst="rect">
            <a:avLst/>
          </a:prstGeom>
        </p:spPr>
      </p:pic>
      <p:sp>
        <p:nvSpPr>
          <p:cNvPr id="3" name="Text 0"/>
          <p:cNvSpPr/>
          <p:nvPr/>
        </p:nvSpPr>
        <p:spPr>
          <a:xfrm>
            <a:off x="7315201" y="431074"/>
            <a:ext cx="6477476" cy="695579"/>
          </a:xfrm>
          <a:prstGeom prst="rect">
            <a:avLst/>
          </a:prstGeom>
          <a:noFill/>
          <a:ln/>
        </p:spPr>
        <p:txBody>
          <a:bodyPr wrap="square" lIns="0" tIns="0" rIns="0" bIns="0" rtlCol="0" anchor="t"/>
          <a:lstStyle/>
          <a:p>
            <a:pPr marL="0" indent="0">
              <a:lnSpc>
                <a:spcPts val="5500"/>
              </a:lnSpc>
              <a:buNone/>
            </a:pPr>
            <a:r>
              <a:rPr lang="en-US" sz="4400" b="1" dirty="0">
                <a:solidFill>
                  <a:schemeClr val="accent1"/>
                </a:solidFill>
                <a:highlight>
                  <a:srgbClr val="C0C0C0"/>
                </a:highlight>
                <a:latin typeface="Times New Roman" panose="02020603050405020304" pitchFamily="18" charset="0"/>
                <a:cs typeface="Times New Roman" panose="02020603050405020304" pitchFamily="18" charset="0"/>
              </a:rPr>
              <a:t>ABSTRACT</a:t>
            </a:r>
          </a:p>
        </p:txBody>
      </p:sp>
      <p:sp>
        <p:nvSpPr>
          <p:cNvPr id="4" name="Text 1"/>
          <p:cNvSpPr/>
          <p:nvPr/>
        </p:nvSpPr>
        <p:spPr>
          <a:xfrm>
            <a:off x="4846321" y="1445586"/>
            <a:ext cx="8946355" cy="6767667"/>
          </a:xfrm>
          <a:prstGeom prst="rect">
            <a:avLst/>
          </a:prstGeom>
          <a:noFill/>
          <a:ln/>
        </p:spPr>
        <p:txBody>
          <a:bodyPr wrap="square" lIns="0" tIns="0" rIns="0" bIns="0" rtlCol="0" anchor="t"/>
          <a:lstStyle/>
          <a:p>
            <a:pPr algn="just"/>
            <a:r>
              <a:rPr lang="en-US" sz="3200" dirty="0">
                <a:latin typeface="Times New Roman" pitchFamily="18"/>
                <a:cs typeface="Times New Roman" pitchFamily="18"/>
              </a:rPr>
              <a:t>This system uses machine learning and collaborative filtering to recommend fashion items based on a user's preferences and style. It also uses advanced body shape prediction to improve accuracy. With the help of computer vision, users can see how clothes will look on them in real-time. The system overlays outfits onto their photos or avatars, creating a realistic visual representation. This provides a better shopping experience by allowing users. The AI analyzes the user's body shape and the clothing's properties, such as how it drapes or fits, to give a more accurate idea of how the outfit will look when worn.</a:t>
            </a:r>
            <a:endParaRPr lang="en-GB" sz="3200" dirty="0">
              <a:latin typeface="Times New Roman" pitchFamily="18"/>
              <a:cs typeface="Times New Roman" pitchFamily="18"/>
            </a:endParaRPr>
          </a:p>
          <a:p>
            <a:pPr marL="0" indent="0" algn="just">
              <a:buNone/>
            </a:pP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5A0113-3531-C2E1-C8DF-EFBF2E2D6524}"/>
              </a:ext>
            </a:extLst>
          </p:cNvPr>
          <p:cNvSpPr txBox="1">
            <a:spLocks/>
          </p:cNvSpPr>
          <p:nvPr/>
        </p:nvSpPr>
        <p:spPr>
          <a:xfrm>
            <a:off x="1639089" y="210700"/>
            <a:ext cx="7483907" cy="1013914"/>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accent1"/>
                </a:solidFill>
                <a:highlight>
                  <a:srgbClr val="C0C0C0"/>
                </a:highlight>
                <a:latin typeface="Times New Roman" pitchFamily="18"/>
                <a:cs typeface="Times New Roman" pitchFamily="18"/>
              </a:rPr>
              <a:t>INTRODUCTION</a:t>
            </a:r>
            <a:endParaRPr lang="en-GB" sz="4000" b="1" dirty="0">
              <a:solidFill>
                <a:schemeClr val="accent1"/>
              </a:solidFill>
              <a:highlight>
                <a:srgbClr val="C0C0C0"/>
              </a:highlight>
              <a:latin typeface="Times New Roman" pitchFamily="18"/>
              <a:cs typeface="Times New Roman" pitchFamily="18"/>
            </a:endParaRPr>
          </a:p>
        </p:txBody>
      </p:sp>
      <p:sp>
        <p:nvSpPr>
          <p:cNvPr id="11" name="Content Placeholder 2">
            <a:extLst>
              <a:ext uri="{FF2B5EF4-FFF2-40B4-BE49-F238E27FC236}">
                <a16:creationId xmlns:a16="http://schemas.microsoft.com/office/drawing/2014/main" id="{0144BEC1-29F2-98AE-D4DE-E5AC0D3B4260}"/>
              </a:ext>
            </a:extLst>
          </p:cNvPr>
          <p:cNvSpPr txBox="1">
            <a:spLocks/>
          </p:cNvSpPr>
          <p:nvPr/>
        </p:nvSpPr>
        <p:spPr>
          <a:xfrm>
            <a:off x="810568" y="1223767"/>
            <a:ext cx="8843553" cy="632361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r>
              <a:rPr lang="en-US" dirty="0">
                <a:latin typeface="Times New Roman" pitchFamily="18"/>
                <a:cs typeface="Times New Roman" pitchFamily="18"/>
              </a:rPr>
              <a:t>Advanced AI </a:t>
            </a:r>
            <a:r>
              <a:rPr lang="en-US" sz="3600" dirty="0">
                <a:latin typeface="Times New Roman" pitchFamily="18"/>
                <a:cs typeface="Times New Roman" pitchFamily="18"/>
              </a:rPr>
              <a:t>technologies</a:t>
            </a:r>
            <a:r>
              <a:rPr lang="en-US" dirty="0">
                <a:latin typeface="Times New Roman" pitchFamily="18"/>
                <a:cs typeface="Times New Roman" pitchFamily="18"/>
              </a:rPr>
              <a:t> allow you to "try on" clothes virtually using augmented reality (AR) or </a:t>
            </a:r>
            <a:r>
              <a:rPr lang="en-US" sz="3600" dirty="0">
                <a:latin typeface="Times New Roman" pitchFamily="18"/>
                <a:cs typeface="Times New Roman" pitchFamily="18"/>
              </a:rPr>
              <a:t>digital avatars, giving a real-time preview of how garments will look on you.</a:t>
            </a:r>
          </a:p>
          <a:p>
            <a:pPr marL="514350" indent="-514350" algn="just">
              <a:buFont typeface="Arial" pitchFamily="34" charset="0"/>
              <a:buAutoNum type="arabicPeriod"/>
            </a:pPr>
            <a:r>
              <a:rPr lang="en-US" sz="3600" dirty="0">
                <a:latin typeface="Times New Roman" pitchFamily="18"/>
                <a:cs typeface="Times New Roman" pitchFamily="18"/>
              </a:rPr>
              <a:t>AI makes online shopping easier by providing size          recommendations, thus fitting better, and less hassle of returns.</a:t>
            </a:r>
          </a:p>
          <a:p>
            <a:pPr marL="514350" indent="-514350" algn="just">
              <a:buFont typeface="Arial" pitchFamily="34" charset="0"/>
              <a:buAutoNum type="arabicPeriod"/>
            </a:pPr>
            <a:r>
              <a:rPr lang="en-US" sz="3600" dirty="0">
                <a:latin typeface="Times New Roman" pitchFamily="18"/>
                <a:cs typeface="Times New Roman" pitchFamily="18"/>
              </a:rPr>
              <a:t>AI helps users make smarter choices by exploring eco-friendly options and reducing fashion waste through smarter purchasing decisions.</a:t>
            </a:r>
          </a:p>
          <a:p>
            <a:pPr marL="0" indent="0" algn="just">
              <a:buNone/>
            </a:pPr>
            <a:endParaRPr lang="en-US" sz="3600" dirty="0">
              <a:latin typeface="Times New Roman" pitchFamily="18"/>
              <a:cs typeface="Times New Roman" pitchFamily="18"/>
            </a:endParaRPr>
          </a:p>
          <a:p>
            <a:pPr marL="514350" indent="-514350" algn="just">
              <a:buFont typeface="Arial" pitchFamily="34" charset="0"/>
              <a:buAutoNum type="arabicPeriod"/>
            </a:pPr>
            <a:endParaRPr lang="en-US" sz="3600" dirty="0">
              <a:latin typeface="Times New Roman" pitchFamily="18"/>
              <a:cs typeface="Times New Roman" pitchFamily="18"/>
            </a:endParaRPr>
          </a:p>
          <a:p>
            <a:pPr marL="514350" indent="-514350" algn="just">
              <a:buFont typeface="Arial" pitchFamily="34" charset="0"/>
              <a:buAutoNum type="arabicPeriod"/>
            </a:pPr>
            <a:endParaRPr lang="en-US" dirty="0">
              <a:latin typeface="Times New Roman" pitchFamily="18"/>
              <a:cs typeface="Times New Roman" pitchFamily="18"/>
            </a:endParaRPr>
          </a:p>
          <a:p>
            <a:pPr marL="0" indent="0" algn="just">
              <a:buFont typeface="Arial" pitchFamily="34" charset="0"/>
              <a:buNone/>
            </a:pPr>
            <a:endParaRPr lang="en-US" dirty="0">
              <a:latin typeface="Times New Roman" pitchFamily="18"/>
              <a:cs typeface="Times New Roman" pitchFamily="18"/>
            </a:endParaRPr>
          </a:p>
        </p:txBody>
      </p:sp>
      <p:pic>
        <p:nvPicPr>
          <p:cNvPr id="12" name="Image 0" descr="preencoded.png">
            <a:extLst>
              <a:ext uri="{FF2B5EF4-FFF2-40B4-BE49-F238E27FC236}">
                <a16:creationId xmlns:a16="http://schemas.microsoft.com/office/drawing/2014/main" id="{F3FD9FA3-806C-62A3-013B-0B81AE107AEE}"/>
              </a:ext>
            </a:extLst>
          </p:cNvPr>
          <p:cNvPicPr>
            <a:picLocks noChangeAspect="1"/>
          </p:cNvPicPr>
          <p:nvPr/>
        </p:nvPicPr>
        <p:blipFill>
          <a:blip r:embed="rId3"/>
          <a:stretch>
            <a:fillRect/>
          </a:stretch>
        </p:blipFill>
        <p:spPr>
          <a:xfrm>
            <a:off x="9950116" y="0"/>
            <a:ext cx="4680284"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6680A7-58AA-82AB-E37F-8F68D07DA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C3DF3-AB26-D8E5-DE81-670154C5899E}"/>
              </a:ext>
            </a:extLst>
          </p:cNvPr>
          <p:cNvSpPr txBox="1">
            <a:spLocks/>
          </p:cNvSpPr>
          <p:nvPr/>
        </p:nvSpPr>
        <p:spPr>
          <a:xfrm>
            <a:off x="1282823" y="3713685"/>
            <a:ext cx="7410391" cy="828215"/>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accent4"/>
                </a:solidFill>
                <a:latin typeface="Times New Roman" pitchFamily="18"/>
                <a:cs typeface="Times New Roman" pitchFamily="18"/>
              </a:rPr>
              <a:t>literature survey</a:t>
            </a:r>
            <a:endParaRPr lang="en-GB" sz="3200" b="1" dirty="0">
              <a:solidFill>
                <a:schemeClr val="accent4"/>
              </a:solidFill>
              <a:latin typeface="Times New Roman" pitchFamily="18"/>
              <a:cs typeface="Times New Roman" pitchFamily="18"/>
            </a:endParaRPr>
          </a:p>
        </p:txBody>
      </p:sp>
      <p:graphicFrame>
        <p:nvGraphicFramePr>
          <p:cNvPr id="3" name="Content Placeholder 4">
            <a:extLst>
              <a:ext uri="{FF2B5EF4-FFF2-40B4-BE49-F238E27FC236}">
                <a16:creationId xmlns:a16="http://schemas.microsoft.com/office/drawing/2014/main" id="{0903951A-1D6B-43DC-A259-545CBC1E6BC7}"/>
              </a:ext>
            </a:extLst>
          </p:cNvPr>
          <p:cNvGraphicFramePr>
            <a:graphicFrameLocks/>
          </p:cNvGraphicFramePr>
          <p:nvPr>
            <p:extLst>
              <p:ext uri="{D42A27DB-BD31-4B8C-83A1-F6EECF244321}">
                <p14:modId xmlns:p14="http://schemas.microsoft.com/office/powerpoint/2010/main" val="3180504616"/>
              </p:ext>
            </p:extLst>
          </p:nvPr>
        </p:nvGraphicFramePr>
        <p:xfrm>
          <a:off x="-3" y="3017520"/>
          <a:ext cx="14630401" cy="5212077"/>
        </p:xfrm>
        <a:graphic>
          <a:graphicData uri="http://schemas.openxmlformats.org/drawingml/2006/table">
            <a:tbl>
              <a:tblPr firstRow="1" bandRow="1">
                <a:tableStyleId>{5C22544A-7EE6-4342-B048-85BDC9FD1C3A}</a:tableStyleId>
              </a:tblPr>
              <a:tblGrid>
                <a:gridCol w="782072">
                  <a:extLst>
                    <a:ext uri="{9D8B030D-6E8A-4147-A177-3AD203B41FA5}">
                      <a16:colId xmlns:a16="http://schemas.microsoft.com/office/drawing/2014/main" val="2086360034"/>
                    </a:ext>
                  </a:extLst>
                </a:gridCol>
                <a:gridCol w="2692651">
                  <a:extLst>
                    <a:ext uri="{9D8B030D-6E8A-4147-A177-3AD203B41FA5}">
                      <a16:colId xmlns:a16="http://schemas.microsoft.com/office/drawing/2014/main" val="340172047"/>
                    </a:ext>
                  </a:extLst>
                </a:gridCol>
                <a:gridCol w="2272937">
                  <a:extLst>
                    <a:ext uri="{9D8B030D-6E8A-4147-A177-3AD203B41FA5}">
                      <a16:colId xmlns:a16="http://schemas.microsoft.com/office/drawing/2014/main" val="3423275572"/>
                    </a:ext>
                  </a:extLst>
                </a:gridCol>
                <a:gridCol w="7341326">
                  <a:extLst>
                    <a:ext uri="{9D8B030D-6E8A-4147-A177-3AD203B41FA5}">
                      <a16:colId xmlns:a16="http://schemas.microsoft.com/office/drawing/2014/main" val="4038948019"/>
                    </a:ext>
                  </a:extLst>
                </a:gridCol>
                <a:gridCol w="1541415">
                  <a:extLst>
                    <a:ext uri="{9D8B030D-6E8A-4147-A177-3AD203B41FA5}">
                      <a16:colId xmlns:a16="http://schemas.microsoft.com/office/drawing/2014/main" val="246803122"/>
                    </a:ext>
                  </a:extLst>
                </a:gridCol>
              </a:tblGrid>
              <a:tr h="826317">
                <a:tc>
                  <a:txBody>
                    <a:bodyPr/>
                    <a:lstStyle/>
                    <a:p>
                      <a:r>
                        <a:rPr lang="en-IN" dirty="0">
                          <a:latin typeface="Times New Roman" panose="02020603050405020304" pitchFamily="18" charset="0"/>
                          <a:cs typeface="Times New Roman" panose="02020603050405020304" pitchFamily="18" charset="0"/>
                        </a:rPr>
                        <a:t>S.I. No.</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AUTHOR</a:t>
                      </a:r>
                    </a:p>
                  </a:txBody>
                  <a:tcPr/>
                </a:tc>
                <a:tc>
                  <a:txBody>
                    <a:bodyPr/>
                    <a:lstStyle/>
                    <a:p>
                      <a:r>
                        <a:rPr lang="en-IN" dirty="0">
                          <a:latin typeface="Times New Roman" panose="02020603050405020304" pitchFamily="18" charset="0"/>
                          <a:cs typeface="Times New Roman" panose="02020603050405020304" pitchFamily="18" charset="0"/>
                        </a:rPr>
                        <a:t>ABSTRACT</a:t>
                      </a:r>
                    </a:p>
                  </a:txBody>
                  <a:tcPr/>
                </a:tc>
                <a:tc>
                  <a:txBody>
                    <a:bodyPr/>
                    <a:lstStyle/>
                    <a:p>
                      <a:r>
                        <a:rPr lang="en-IN" dirty="0">
                          <a:latin typeface="Times New Roman" panose="02020603050405020304" pitchFamily="18" charset="0"/>
                          <a:cs typeface="Times New Roman" panose="02020603050405020304" pitchFamily="18" charset="0"/>
                        </a:rPr>
                        <a:t>PUBLISHED YEAR</a:t>
                      </a:r>
                    </a:p>
                  </a:txBody>
                  <a:tcPr/>
                </a:tc>
                <a:extLst>
                  <a:ext uri="{0D108BD9-81ED-4DB2-BD59-A6C34878D82A}">
                    <a16:rowId xmlns:a16="http://schemas.microsoft.com/office/drawing/2014/main" val="3392768404"/>
                  </a:ext>
                </a:extLst>
              </a:tr>
              <a:tr h="1402963">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Fashion Recommendation Systems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B. </a:t>
                      </a:r>
                      <a:r>
                        <a:rPr lang="en-IN" dirty="0" err="1">
                          <a:latin typeface="Times New Roman" panose="02020603050405020304" pitchFamily="18" charset="0"/>
                          <a:cs typeface="Times New Roman" panose="02020603050405020304" pitchFamily="18" charset="0"/>
                        </a:rPr>
                        <a:t>Nagaraja</a:t>
                      </a:r>
                      <a:r>
                        <a:rPr lang="en-IN" dirty="0">
                          <a:latin typeface="Times New Roman" panose="02020603050405020304" pitchFamily="18" charset="0"/>
                          <a:cs typeface="Times New Roman" panose="02020603050405020304" pitchFamily="18" charset="0"/>
                        </a:rPr>
                        <a:t> Naik</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This research introduces a fashion recommendation system combining collaborative filtering and deep learning to provide personalized outfit suggestions based on user behavior and preferences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2024</a:t>
                      </a:r>
                    </a:p>
                  </a:txBody>
                  <a:tcPr/>
                </a:tc>
                <a:extLst>
                  <a:ext uri="{0D108BD9-81ED-4DB2-BD59-A6C34878D82A}">
                    <a16:rowId xmlns:a16="http://schemas.microsoft.com/office/drawing/2014/main" val="2313940719"/>
                  </a:ext>
                </a:extLst>
              </a:tr>
              <a:tr h="1180455">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r>
                        <a:rPr lang="en-IN" dirty="0">
                          <a:latin typeface="Times New Roman" panose="02020603050405020304" pitchFamily="18" charset="0"/>
                          <a:cs typeface="Times New Roman" panose="02020603050405020304" pitchFamily="18" charset="0"/>
                        </a:rPr>
                        <a:t>Study of AI-Driven Fashion Recommender Systems</a:t>
                      </a:r>
                    </a:p>
                  </a:txBody>
                  <a:tcPr/>
                </a:tc>
                <a:tc>
                  <a:txBody>
                    <a:bodyPr/>
                    <a:lstStyle/>
                    <a:p>
                      <a:r>
                        <a:rPr lang="en-IN" dirty="0" err="1">
                          <a:latin typeface="Times New Roman" panose="02020603050405020304" pitchFamily="18" charset="0"/>
                          <a:cs typeface="Times New Roman" panose="02020603050405020304" pitchFamily="18" charset="0"/>
                        </a:rPr>
                        <a:t>Shaghayegh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Shikharni</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This paper proposes a fashion recommendation system enhances user satisfaction, engagement, and platform revenue in the e-commerce fashion industry.</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extLst>
                  <a:ext uri="{0D108BD9-81ED-4DB2-BD59-A6C34878D82A}">
                    <a16:rowId xmlns:a16="http://schemas.microsoft.com/office/drawing/2014/main" val="1204327500"/>
                  </a:ext>
                </a:extLst>
              </a:tr>
              <a:tr h="1802342">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Virtual Fitting Room and AI based online cloth store</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Jayawardhana</a:t>
                      </a:r>
                      <a:endParaRPr lang="en-IN" dirty="0">
                        <a:latin typeface="Times New Roman" panose="02020603050405020304" pitchFamily="18" charset="0"/>
                        <a:cs typeface="Times New Roman" panose="02020603050405020304" pitchFamily="18" charset="0"/>
                      </a:endParaRPr>
                    </a:p>
                  </a:txBody>
                  <a:tcPr/>
                </a:tc>
                <a:tc>
                  <a:txBody>
                    <a:bodyPr/>
                    <a:lstStyle/>
                    <a:p>
                      <a:pPr algn="just"/>
                      <a:r>
                        <a:rPr lang="en-US" dirty="0">
                          <a:latin typeface="Times New Roman" panose="02020603050405020304" pitchFamily="18" charset="0"/>
                          <a:cs typeface="Times New Roman" panose="02020603050405020304" pitchFamily="18" charset="0"/>
                        </a:rPr>
                        <a:t>In recent years with the pandemic (COVID-19), E-commerce markets have had a boom all over the globe. Even though E-commerce has made purchasing goods and services easier, the existing literature review depicts that most of the customers are not satisfied with the product they receive.</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2022</a:t>
                      </a:r>
                    </a:p>
                  </a:txBody>
                  <a:tcPr/>
                </a:tc>
                <a:extLst>
                  <a:ext uri="{0D108BD9-81ED-4DB2-BD59-A6C34878D82A}">
                    <a16:rowId xmlns:a16="http://schemas.microsoft.com/office/drawing/2014/main" val="31788904"/>
                  </a:ext>
                </a:extLst>
              </a:tr>
            </a:tbl>
          </a:graphicData>
        </a:graphic>
      </p:graphicFrame>
      <p:pic>
        <p:nvPicPr>
          <p:cNvPr id="4" name="Image 1" descr="preencoded.png"/>
          <p:cNvPicPr>
            <a:picLocks noChangeAspect="1"/>
          </p:cNvPicPr>
          <p:nvPr/>
        </p:nvPicPr>
        <p:blipFill>
          <a:blip r:embed="rId3"/>
          <a:stretch>
            <a:fillRect/>
          </a:stretch>
        </p:blipFill>
        <p:spPr>
          <a:xfrm>
            <a:off x="-3" y="0"/>
            <a:ext cx="14630398" cy="3017520"/>
          </a:xfrm>
          <a:prstGeom prst="rect">
            <a:avLst/>
          </a:prstGeom>
        </p:spPr>
      </p:pic>
      <p:sp>
        <p:nvSpPr>
          <p:cNvPr id="7" name="TextBox 6">
            <a:extLst>
              <a:ext uri="{FF2B5EF4-FFF2-40B4-BE49-F238E27FC236}">
                <a16:creationId xmlns:a16="http://schemas.microsoft.com/office/drawing/2014/main" id="{75D1B42F-1636-D56F-76FA-9D6D13F68560}"/>
              </a:ext>
            </a:extLst>
          </p:cNvPr>
          <p:cNvSpPr txBox="1"/>
          <p:nvPr/>
        </p:nvSpPr>
        <p:spPr>
          <a:xfrm>
            <a:off x="5705561" y="25988"/>
            <a:ext cx="8611329" cy="759182"/>
          </a:xfrm>
          <a:prstGeom prst="rect">
            <a:avLst/>
          </a:prstGeom>
          <a:noFill/>
        </p:spPr>
        <p:txBody>
          <a:bodyPr wrap="square">
            <a:spAutoFit/>
          </a:bodyPr>
          <a:lstStyle/>
          <a:p>
            <a:pPr marL="0" indent="0">
              <a:lnSpc>
                <a:spcPts val="5150"/>
              </a:lnSpc>
              <a:buNone/>
            </a:pPr>
            <a:r>
              <a:rPr lang="en-US" sz="5400" b="1" kern="0" spc="-83" dirty="0">
                <a:solidFill>
                  <a:srgbClr val="000000"/>
                </a:solidFill>
                <a:latin typeface="Times New Roman" panose="02020603050405020304" pitchFamily="18" charset="0"/>
                <a:ea typeface="Source Serif Pro Semi Bold" pitchFamily="34" charset="-122"/>
                <a:cs typeface="Times New Roman" panose="02020603050405020304" pitchFamily="18" charset="0"/>
              </a:rPr>
              <a:t>LITERATURE</a:t>
            </a:r>
            <a:r>
              <a:rPr lang="en-US" sz="3200" kern="0" spc="-83" dirty="0">
                <a:solidFill>
                  <a:srgbClr val="000000"/>
                </a:solidFill>
                <a:latin typeface="Times New Roman" panose="02020603050405020304" pitchFamily="18" charset="0"/>
                <a:ea typeface="Source Serif Pro Semi Bold" pitchFamily="34" charset="-122"/>
                <a:cs typeface="Times New Roman" panose="02020603050405020304" pitchFamily="18" charset="0"/>
              </a:rPr>
              <a:t>   </a:t>
            </a:r>
            <a:r>
              <a:rPr lang="en-US" sz="5400" b="1" kern="0" spc="-83" dirty="0">
                <a:solidFill>
                  <a:srgbClr val="000000"/>
                </a:solidFill>
                <a:latin typeface="Times New Roman" panose="02020603050405020304" pitchFamily="18" charset="0"/>
                <a:ea typeface="Source Serif Pro Semi Bold" pitchFamily="34" charset="-122"/>
                <a:cs typeface="Times New Roman" panose="02020603050405020304" pitchFamily="18" charset="0"/>
              </a:rPr>
              <a:t>SURVEY</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1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37D008-427C-0BE1-F149-2C7849A59795}"/>
              </a:ext>
            </a:extLst>
          </p:cNvPr>
          <p:cNvSpPr txBox="1"/>
          <p:nvPr/>
        </p:nvSpPr>
        <p:spPr>
          <a:xfrm>
            <a:off x="0" y="2031923"/>
            <a:ext cx="9424220" cy="4743606"/>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             </a:t>
            </a:r>
          </a:p>
          <a:p>
            <a:pPr marL="720725" marR="367665" algn="just">
              <a:lnSpc>
                <a:spcPct val="150000"/>
              </a:lnSpc>
            </a:pPr>
            <a:r>
              <a:rPr lang="en-US" sz="3200" dirty="0">
                <a:latin typeface="Times New Roman" panose="02020603050405020304" pitchFamily="18" charset="0"/>
                <a:cs typeface="Times New Roman" panose="02020603050405020304" pitchFamily="18" charset="0"/>
              </a:rPr>
              <a:t>The problem is that when people shop for clothes online, they often find it difficult to visualize how the clothes will look on them. Without trying them on, they may be unsure about the style, fit, or overall appearance, which can lead to hesitation in purchasing.</a:t>
            </a:r>
            <a:endParaRPr lang="en-ZW"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1E79AB0-83B1-93A4-526B-753C70663DCB}"/>
              </a:ext>
            </a:extLst>
          </p:cNvPr>
          <p:cNvPicPr>
            <a:picLocks noChangeAspect="1"/>
          </p:cNvPicPr>
          <p:nvPr/>
        </p:nvPicPr>
        <p:blipFill>
          <a:blip r:embed="rId2"/>
          <a:stretch>
            <a:fillRect/>
          </a:stretch>
        </p:blipFill>
        <p:spPr>
          <a:xfrm>
            <a:off x="9424221" y="0"/>
            <a:ext cx="5206180" cy="8229600"/>
          </a:xfrm>
          <a:prstGeom prst="rect">
            <a:avLst/>
          </a:prstGeom>
        </p:spPr>
      </p:pic>
      <p:pic>
        <p:nvPicPr>
          <p:cNvPr id="7" name="Picture 6">
            <a:extLst>
              <a:ext uri="{FF2B5EF4-FFF2-40B4-BE49-F238E27FC236}">
                <a16:creationId xmlns:a16="http://schemas.microsoft.com/office/drawing/2014/main" id="{A2253358-2707-F0E1-693A-CF123E4D640A}"/>
              </a:ext>
            </a:extLst>
          </p:cNvPr>
          <p:cNvPicPr>
            <a:picLocks noChangeAspect="1"/>
          </p:cNvPicPr>
          <p:nvPr/>
        </p:nvPicPr>
        <p:blipFill>
          <a:blip r:embed="rId3"/>
          <a:stretch>
            <a:fillRect/>
          </a:stretch>
        </p:blipFill>
        <p:spPr>
          <a:xfrm>
            <a:off x="532767" y="1016367"/>
            <a:ext cx="7212193" cy="1176630"/>
          </a:xfrm>
          <a:prstGeom prst="rect">
            <a:avLst/>
          </a:prstGeom>
        </p:spPr>
      </p:pic>
    </p:spTree>
    <p:extLst>
      <p:ext uri="{BB962C8B-B14F-4D97-AF65-F5344CB8AC3E}">
        <p14:creationId xmlns:p14="http://schemas.microsoft.com/office/powerpoint/2010/main" val="275471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561114-9566-A507-51C9-47771404531A}"/>
              </a:ext>
            </a:extLst>
          </p:cNvPr>
          <p:cNvSpPr txBox="1"/>
          <p:nvPr/>
        </p:nvSpPr>
        <p:spPr>
          <a:xfrm>
            <a:off x="115621" y="519022"/>
            <a:ext cx="9857678" cy="6867265"/>
          </a:xfrm>
          <a:prstGeom prst="rect">
            <a:avLst/>
          </a:prstGeom>
          <a:noFill/>
        </p:spPr>
        <p:txBody>
          <a:bodyPr wrap="square">
            <a:spAutoFit/>
          </a:bodyPr>
          <a:lstStyle/>
          <a:p>
            <a:pPr marL="720725" algn="ctr">
              <a:spcBef>
                <a:spcPts val="5"/>
              </a:spcBef>
            </a:pPr>
            <a:r>
              <a:rPr lang="en-US" sz="4400" b="1" dirty="0">
                <a:solidFill>
                  <a:schemeClr val="accent1"/>
                </a:solidFill>
                <a:highlight>
                  <a:srgbClr val="C0C0C0"/>
                </a:highlight>
                <a:latin typeface="Times New Roman" pitchFamily="18"/>
                <a:ea typeface="+mj-ea"/>
                <a:cs typeface="Times New Roman" pitchFamily="18"/>
              </a:rPr>
              <a:t>EXISTING SYSTEM</a:t>
            </a:r>
            <a:r>
              <a:rPr lang="en-US" sz="2000" b="1" dirty="0">
                <a:effectLst/>
                <a:latin typeface="Times New Roman" panose="02020603050405020304" pitchFamily="18" charset="0"/>
                <a:ea typeface="Times New Roman" panose="02020603050405020304" pitchFamily="18" charset="0"/>
              </a:rPr>
              <a:t> </a:t>
            </a:r>
          </a:p>
          <a:p>
            <a:pPr marL="720725" algn="ctr">
              <a:spcBef>
                <a:spcPts val="5"/>
              </a:spcBef>
            </a:pPr>
            <a:endParaRPr lang="en-ZW" sz="1800" dirty="0">
              <a:effectLst/>
              <a:latin typeface="Times New Roman" panose="02020603050405020304" pitchFamily="18" charset="0"/>
              <a:ea typeface="Times New Roman" panose="02020603050405020304" pitchFamily="18" charset="0"/>
            </a:endParaRPr>
          </a:p>
          <a:p>
            <a:pPr marL="720725" marR="368935" algn="just">
              <a:lnSpc>
                <a:spcPct val="150000"/>
              </a:lnSpc>
            </a:pPr>
            <a:r>
              <a:rPr lang="en-US" sz="3200" dirty="0">
                <a:effectLst/>
                <a:latin typeface="Times New Roman" panose="02020603050405020304" pitchFamily="18" charset="0"/>
                <a:ea typeface="Times New Roman" panose="02020603050405020304" pitchFamily="18" charset="0"/>
              </a:rPr>
              <a:t>The current online fashion shopping systems, though convenient, struggle to meet the</a:t>
            </a:r>
            <a:r>
              <a:rPr lang="en-US" sz="3200" spc="20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diverse needs and expectations of consumers. Traditional e-commerce platforms primarily rely</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on</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static</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images,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text-based</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descriptions,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and</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basic</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filtering</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mechanisms,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which</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lack</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 sophistication needed for personalized and interactive shopping experiences. Generic recommendation algorithms</a:t>
            </a:r>
            <a:endParaRPr lang="en-ZW" sz="32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36BDA557-BFC8-C44D-E86E-2EFF69E30ABF}"/>
              </a:ext>
            </a:extLst>
          </p:cNvPr>
          <p:cNvPicPr>
            <a:picLocks noChangeAspect="1"/>
          </p:cNvPicPr>
          <p:nvPr/>
        </p:nvPicPr>
        <p:blipFill>
          <a:blip r:embed="rId2"/>
          <a:stretch>
            <a:fillRect/>
          </a:stretch>
        </p:blipFill>
        <p:spPr>
          <a:xfrm>
            <a:off x="10271980" y="0"/>
            <a:ext cx="4358420" cy="8229599"/>
          </a:xfrm>
          <a:prstGeom prst="rect">
            <a:avLst/>
          </a:prstGeom>
        </p:spPr>
      </p:pic>
    </p:spTree>
    <p:extLst>
      <p:ext uri="{BB962C8B-B14F-4D97-AF65-F5344CB8AC3E}">
        <p14:creationId xmlns:p14="http://schemas.microsoft.com/office/powerpoint/2010/main" val="195781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53DA2-938E-8FAF-B9B4-BA7A096EDF5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7ACF991D-D622-0DF8-42D9-EB5FC855A7B8}"/>
              </a:ext>
            </a:extLst>
          </p:cNvPr>
          <p:cNvSpPr txBox="1"/>
          <p:nvPr/>
        </p:nvSpPr>
        <p:spPr>
          <a:xfrm>
            <a:off x="2255984" y="196236"/>
            <a:ext cx="9857678" cy="769441"/>
          </a:xfrm>
          <a:prstGeom prst="rect">
            <a:avLst/>
          </a:prstGeom>
          <a:noFill/>
        </p:spPr>
        <p:txBody>
          <a:bodyPr wrap="square">
            <a:spAutoFit/>
          </a:bodyPr>
          <a:lstStyle/>
          <a:p>
            <a:pPr marL="720725" algn="ctr">
              <a:spcBef>
                <a:spcPts val="5"/>
              </a:spcBef>
            </a:pPr>
            <a:r>
              <a:rPr lang="en-US" sz="4400" b="1" dirty="0">
                <a:solidFill>
                  <a:schemeClr val="accent1"/>
                </a:solidFill>
                <a:highlight>
                  <a:srgbClr val="C0C0C0"/>
                </a:highlight>
                <a:latin typeface="Times New Roman" panose="02020603050405020304" pitchFamily="18" charset="0"/>
                <a:ea typeface="+mj-ea"/>
                <a:cs typeface="Times New Roman" panose="02020603050405020304" pitchFamily="18" charset="0"/>
              </a:rPr>
              <a:t>PROPOSED SYSTEM</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ZW"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6" name="Rectangle 11">
            <a:extLst>
              <a:ext uri="{FF2B5EF4-FFF2-40B4-BE49-F238E27FC236}">
                <a16:creationId xmlns:a16="http://schemas.microsoft.com/office/drawing/2014/main" id="{3EF5D757-A0D7-7BE5-D97F-B79B80FFABA6}"/>
              </a:ext>
            </a:extLst>
          </p:cNvPr>
          <p:cNvSpPr>
            <a:spLocks noChangeArrowheads="1"/>
          </p:cNvSpPr>
          <p:nvPr/>
        </p:nvSpPr>
        <p:spPr bwMode="auto">
          <a:xfrm>
            <a:off x="710561" y="2405411"/>
            <a:ext cx="1351510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Virtual Try-On with 3D Fitting:</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can see how clothes fit on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customizable 3D avatars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themselves in real-time.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4A483E3-0847-0187-89BA-F64A90D85F51}"/>
              </a:ext>
            </a:extLst>
          </p:cNvPr>
          <p:cNvSpPr txBox="1"/>
          <p:nvPr/>
        </p:nvSpPr>
        <p:spPr>
          <a:xfrm>
            <a:off x="763324" y="3513272"/>
            <a:ext cx="12716091" cy="1384995"/>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Smart Fabric and Fit Analysis:</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Users get suggestions on whether the outfit will be tight, loose, or comfortable based on body shape.</a:t>
            </a:r>
          </a:p>
        </p:txBody>
      </p:sp>
      <p:sp>
        <p:nvSpPr>
          <p:cNvPr id="21" name="Rectangle 12">
            <a:extLst>
              <a:ext uri="{FF2B5EF4-FFF2-40B4-BE49-F238E27FC236}">
                <a16:creationId xmlns:a16="http://schemas.microsoft.com/office/drawing/2014/main" id="{EF05C84D-EFA6-5325-8FC6-09308DEC8E15}"/>
              </a:ext>
            </a:extLst>
          </p:cNvPr>
          <p:cNvSpPr>
            <a:spLocks noChangeArrowheads="1"/>
          </p:cNvSpPr>
          <p:nvPr/>
        </p:nvSpPr>
        <p:spPr bwMode="auto">
          <a:xfrm>
            <a:off x="763324" y="4927825"/>
            <a:ext cx="1346234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of AR/VR Technologies: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users to try on clothes using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 mirrors or VR environments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an immersive shopping experience.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Return Rates: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accurate AI-based recommendations and try-on features, return rates are minimized, improving customer satisfaction and reducing operational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Rectangle 13">
            <a:extLst>
              <a:ext uri="{FF2B5EF4-FFF2-40B4-BE49-F238E27FC236}">
                <a16:creationId xmlns:a16="http://schemas.microsoft.com/office/drawing/2014/main" id="{21663965-9BEF-7549-0E55-151308A28E23}"/>
              </a:ext>
            </a:extLst>
          </p:cNvPr>
          <p:cNvSpPr>
            <a:spLocks noChangeArrowheads="1"/>
          </p:cNvSpPr>
          <p:nvPr/>
        </p:nvSpPr>
        <p:spPr bwMode="auto">
          <a:xfrm>
            <a:off x="710561" y="1194956"/>
            <a:ext cx="1320927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Our</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proposed system</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enhances user experience by making online shopping more interactive, reducing uncertainty about fit.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58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DA48DA-AE39-40D9-D013-0C4340CBD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D5BF9-EE5F-446F-23DD-2AE64F0AC9C5}"/>
              </a:ext>
            </a:extLst>
          </p:cNvPr>
          <p:cNvSpPr txBox="1">
            <a:spLocks/>
          </p:cNvSpPr>
          <p:nvPr/>
        </p:nvSpPr>
        <p:spPr>
          <a:xfrm>
            <a:off x="5151316" y="847466"/>
            <a:ext cx="9905998" cy="901821"/>
          </a:xfrm>
          <a:prstGeom prst="rect">
            <a:avLst/>
          </a:prstGeom>
        </p:spPr>
        <p:txBody>
          <a:bodyPr anchorCtr="1"/>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accent1"/>
                </a:solidFill>
                <a:highlight>
                  <a:srgbClr val="C0C0C0"/>
                </a:highlight>
                <a:latin typeface="Times New Roman" pitchFamily="18"/>
                <a:cs typeface="Times New Roman" pitchFamily="18"/>
              </a:rPr>
              <a:t> </a:t>
            </a:r>
            <a:r>
              <a:rPr lang="en-US" sz="3600" b="1" dirty="0">
                <a:solidFill>
                  <a:schemeClr val="accent1"/>
                </a:solidFill>
                <a:highlight>
                  <a:srgbClr val="C0C0C0"/>
                </a:highlight>
                <a:latin typeface="Times New Roman" pitchFamily="18"/>
                <a:cs typeface="Times New Roman" pitchFamily="18"/>
              </a:rPr>
              <a:t>SOFTWARE REQUIREMENTS</a:t>
            </a:r>
            <a:endParaRPr lang="en-GB" sz="3200" b="1" dirty="0">
              <a:solidFill>
                <a:schemeClr val="accent1"/>
              </a:solidFill>
              <a:highlight>
                <a:srgbClr val="C0C0C0"/>
              </a:highlight>
              <a:latin typeface="Times New Roman" pitchFamily="18"/>
              <a:cs typeface="Times New Roman" pitchFamily="18"/>
            </a:endParaRPr>
          </a:p>
        </p:txBody>
      </p:sp>
      <p:sp>
        <p:nvSpPr>
          <p:cNvPr id="3" name="Content Placeholder 2">
            <a:extLst>
              <a:ext uri="{FF2B5EF4-FFF2-40B4-BE49-F238E27FC236}">
                <a16:creationId xmlns:a16="http://schemas.microsoft.com/office/drawing/2014/main" id="{69EF4F71-7F06-711C-6F4A-91FE37878009}"/>
              </a:ext>
            </a:extLst>
          </p:cNvPr>
          <p:cNvSpPr txBox="1">
            <a:spLocks/>
          </p:cNvSpPr>
          <p:nvPr/>
        </p:nvSpPr>
        <p:spPr>
          <a:xfrm>
            <a:off x="6544490" y="2078992"/>
            <a:ext cx="7913631" cy="39037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b="1" dirty="0">
                <a:latin typeface="Times New Roman" pitchFamily="18"/>
                <a:cs typeface="Times New Roman" pitchFamily="18"/>
              </a:rPr>
              <a:t>Backend Framework: </a:t>
            </a:r>
            <a:r>
              <a:rPr lang="en-IN" dirty="0">
                <a:latin typeface="Times New Roman" pitchFamily="18"/>
                <a:cs typeface="Times New Roman" pitchFamily="18"/>
              </a:rPr>
              <a:t>Python, flask, </a:t>
            </a:r>
            <a:r>
              <a:rPr lang="en-IN" dirty="0" err="1">
                <a:latin typeface="Times New Roman" pitchFamily="18"/>
                <a:cs typeface="Times New Roman" pitchFamily="18"/>
              </a:rPr>
              <a:t>django</a:t>
            </a:r>
            <a:r>
              <a:rPr lang="en-IN" dirty="0">
                <a:latin typeface="Times New Roman" pitchFamily="18"/>
                <a:cs typeface="Times New Roman" pitchFamily="18"/>
              </a:rPr>
              <a:t> </a:t>
            </a:r>
          </a:p>
          <a:p>
            <a:r>
              <a:rPr lang="en-IN" b="1" dirty="0">
                <a:latin typeface="Times New Roman" pitchFamily="18"/>
                <a:cs typeface="Times New Roman" pitchFamily="18"/>
              </a:rPr>
              <a:t>Frontend:</a:t>
            </a:r>
            <a:r>
              <a:rPr lang="en-IN" dirty="0">
                <a:latin typeface="Times New Roman" pitchFamily="18"/>
                <a:cs typeface="Times New Roman" pitchFamily="18"/>
              </a:rPr>
              <a:t> HTML, CSS, JavaScript </a:t>
            </a:r>
          </a:p>
          <a:p>
            <a:pPr marL="0" indent="0">
              <a:buNone/>
            </a:pPr>
            <a:r>
              <a:rPr lang="en-IN" dirty="0">
                <a:latin typeface="Times New Roman" pitchFamily="18"/>
                <a:cs typeface="Times New Roman" pitchFamily="18"/>
              </a:rPr>
              <a:t>                      (for UI/UX)</a:t>
            </a:r>
            <a:endParaRPr lang="en-GB" dirty="0">
              <a:latin typeface="Times New Roman" pitchFamily="18"/>
              <a:cs typeface="Times New Roman" pitchFamily="18"/>
            </a:endParaRPr>
          </a:p>
          <a:p>
            <a:r>
              <a:rPr lang="en-IN" b="1" dirty="0">
                <a:latin typeface="Times New Roman" pitchFamily="18"/>
                <a:cs typeface="Times New Roman" pitchFamily="18"/>
              </a:rPr>
              <a:t>Database:</a:t>
            </a:r>
            <a:r>
              <a:rPr lang="en-IN" dirty="0">
                <a:latin typeface="Times New Roman" pitchFamily="18"/>
                <a:cs typeface="Times New Roman" pitchFamily="18"/>
              </a:rPr>
              <a:t> PostgreSQL or </a:t>
            </a:r>
            <a:r>
              <a:rPr lang="en-IN" dirty="0" err="1">
                <a:latin typeface="Times New Roman" pitchFamily="18"/>
                <a:cs typeface="Times New Roman" pitchFamily="18"/>
              </a:rPr>
              <a:t>Mysql</a:t>
            </a:r>
            <a:endParaRPr lang="en-IN" dirty="0">
              <a:latin typeface="Times New Roman" pitchFamily="18"/>
              <a:cs typeface="Times New Roman" pitchFamily="18"/>
            </a:endParaRPr>
          </a:p>
        </p:txBody>
      </p:sp>
      <p:pic>
        <p:nvPicPr>
          <p:cNvPr id="5" name="Image 2" descr="preencoded.png"/>
          <p:cNvPicPr>
            <a:picLocks noChangeAspect="1"/>
          </p:cNvPicPr>
          <p:nvPr/>
        </p:nvPicPr>
        <p:blipFill>
          <a:blip r:embed="rId3"/>
          <a:stretch>
            <a:fillRect/>
          </a:stretch>
        </p:blipFill>
        <p:spPr>
          <a:xfrm>
            <a:off x="55453" y="-1"/>
            <a:ext cx="5894773" cy="8335617"/>
          </a:xfrm>
          <a:prstGeom prst="rect">
            <a:avLst/>
          </a:prstGeom>
        </p:spPr>
      </p:pic>
    </p:spTree>
    <p:extLst>
      <p:ext uri="{BB962C8B-B14F-4D97-AF65-F5344CB8AC3E}">
        <p14:creationId xmlns:p14="http://schemas.microsoft.com/office/powerpoint/2010/main" val="402634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1182</Words>
  <Application>Microsoft Office PowerPoint</Application>
  <PresentationFormat>Custom</PresentationFormat>
  <Paragraphs>171</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Tanushree N</cp:lastModifiedBy>
  <cp:revision>33</cp:revision>
  <dcterms:created xsi:type="dcterms:W3CDTF">2024-12-06T02:27:19Z</dcterms:created>
  <dcterms:modified xsi:type="dcterms:W3CDTF">2025-02-03T15:00:45Z</dcterms:modified>
</cp:coreProperties>
</file>